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sldIdLst>
    <p:sldId id="256" r:id="rId5"/>
    <p:sldId id="257" r:id="rId6"/>
    <p:sldId id="258" r:id="rId7"/>
    <p:sldId id="259" r:id="rId8"/>
    <p:sldId id="260" r:id="rId9"/>
    <p:sldId id="261" r:id="rId10"/>
    <p:sldId id="262" r:id="rId11"/>
    <p:sldId id="264" r:id="rId12"/>
    <p:sldId id="263" r:id="rId13"/>
    <p:sldId id="265" r:id="rId14"/>
    <p:sldId id="266"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EB1044-5F5C-B751-AA65-B53CEA7D645F}" v="65" dt="2025-04-11T23:44:01.706"/>
    <p1510:client id="{745A3BFE-9FC9-42D8-90EA-AFF670B08C46}" v="14" dt="2025-04-05T22:53:24.776"/>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6" autoAdjust="0"/>
    <p:restoredTop sz="94660"/>
  </p:normalViewPr>
  <p:slideViewPr>
    <p:cSldViewPr snapToGrid="0">
      <p:cViewPr varScale="1">
        <p:scale>
          <a:sx n="150" d="100"/>
          <a:sy n="150" d="100"/>
        </p:scale>
        <p:origin x="702"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rts/_rels/chart1.xml.rels><?xml version="1.0" encoding="UTF-8" standalone="yes"?>
<Relationships xmlns="http://schemas.openxmlformats.org/package/2006/relationships"><Relationship Id="rId3" Type="http://schemas.openxmlformats.org/officeDocument/2006/relationships/oleObject" Target="file:///C:\Users\Farri\Desktop\SD2%20Test%204.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r>
              <a:rPr lang="en-US" dirty="0"/>
              <a:t>Stock Solution calibration curve</a:t>
            </a:r>
          </a:p>
        </c:rich>
      </c:tx>
      <c:overlay val="0"/>
      <c:spPr>
        <a:noFill/>
        <a:ln>
          <a:noFill/>
        </a:ln>
        <a:effectLst/>
      </c:spPr>
      <c:txPr>
        <a:bodyPr rot="0" spcFirstLastPara="1" vertOverflow="ellipsis" vert="horz" wrap="square" anchor="ctr" anchorCtr="1"/>
        <a:lstStyle/>
        <a:p>
          <a:pPr>
            <a:defRPr sz="2128" b="1" i="0" u="none" strike="noStrike" kern="1200" cap="none" spc="0" normalizeH="0" baseline="0">
              <a:solidFill>
                <a:schemeClr val="dk1">
                  <a:lumMod val="50000"/>
                  <a:lumOff val="50000"/>
                </a:schemeClr>
              </a:solidFill>
              <a:latin typeface="+mj-lt"/>
              <a:ea typeface="+mj-ea"/>
              <a:cs typeface="+mj-cs"/>
            </a:defRPr>
          </a:pPr>
          <a:endParaRPr lang="en-US"/>
        </a:p>
      </c:txPr>
    </c:title>
    <c:autoTitleDeleted val="0"/>
    <c:plotArea>
      <c:layout/>
      <c:scatterChart>
        <c:scatterStyle val="lineMarker"/>
        <c:varyColors val="0"/>
        <c:ser>
          <c:idx val="0"/>
          <c:order val="0"/>
          <c:spPr>
            <a:ln w="9525" cap="rnd">
              <a:solidFill>
                <a:schemeClr val="accent1">
                  <a:alpha val="50000"/>
                </a:schemeClr>
              </a:solidFill>
              <a:round/>
            </a:ln>
            <a:effectLst/>
          </c:spPr>
          <c:marker>
            <c:symbol val="diamond"/>
            <c:size val="6"/>
            <c:spPr>
              <a:solidFill>
                <a:schemeClr val="lt1"/>
              </a:solidFill>
              <a:ln w="15875">
                <a:solidFill>
                  <a:schemeClr val="accent1"/>
                </a:solidFill>
                <a:round/>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dk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trendline>
            <c:spPr>
              <a:ln w="19050" cap="rnd">
                <a:solidFill>
                  <a:schemeClr val="accent1"/>
                </a:solidFill>
              </a:ln>
              <a:effectLst/>
            </c:spPr>
            <c:trendlineType val="linear"/>
            <c:dispRSqr val="0"/>
            <c:dispEq val="0"/>
          </c:trendline>
          <c:trendline>
            <c:spPr>
              <a:ln w="19050" cap="rnd">
                <a:solidFill>
                  <a:schemeClr val="accent1"/>
                </a:solidFill>
              </a:ln>
              <a:effectLst/>
            </c:spPr>
            <c:trendlineType val="linear"/>
            <c:dispRSqr val="0"/>
            <c:dispEq val="0"/>
          </c:trendline>
          <c:trendline>
            <c:spPr>
              <a:ln w="19050" cap="rnd">
                <a:solidFill>
                  <a:schemeClr val="accent1"/>
                </a:solidFill>
              </a:ln>
              <a:effectLst/>
            </c:spPr>
            <c:trendlineType val="linear"/>
            <c:dispRSqr val="0"/>
            <c:dispEq val="0"/>
          </c:trendline>
          <c:xVal>
            <c:numRef>
              <c:f>'Standard Stock Solution'!$A$18:$A$21</c:f>
              <c:numCache>
                <c:formatCode>General</c:formatCode>
                <c:ptCount val="4"/>
                <c:pt idx="0">
                  <c:v>0</c:v>
                </c:pt>
                <c:pt idx="1">
                  <c:v>5.0000000000000001E-3</c:v>
                </c:pt>
                <c:pt idx="2">
                  <c:v>0.01</c:v>
                </c:pt>
                <c:pt idx="3">
                  <c:v>0.02</c:v>
                </c:pt>
              </c:numCache>
            </c:numRef>
          </c:xVal>
          <c:yVal>
            <c:numRef>
              <c:f>'Standard Stock Solution'!$B$18:$B$21</c:f>
              <c:numCache>
                <c:formatCode>General</c:formatCode>
                <c:ptCount val="4"/>
                <c:pt idx="0">
                  <c:v>0.04</c:v>
                </c:pt>
                <c:pt idx="1">
                  <c:v>0.42</c:v>
                </c:pt>
                <c:pt idx="2">
                  <c:v>0.82</c:v>
                </c:pt>
                <c:pt idx="3">
                  <c:v>1.34</c:v>
                </c:pt>
              </c:numCache>
            </c:numRef>
          </c:yVal>
          <c:smooth val="0"/>
          <c:extLst>
            <c:ext xmlns:c16="http://schemas.microsoft.com/office/drawing/2014/chart" uri="{C3380CC4-5D6E-409C-BE32-E72D297353CC}">
              <c16:uniqueId val="{00000003-4211-47A6-8AD3-4E7A5F687205}"/>
            </c:ext>
          </c:extLst>
        </c:ser>
        <c:dLbls>
          <c:dLblPos val="t"/>
          <c:showLegendKey val="0"/>
          <c:showVal val="1"/>
          <c:showCatName val="0"/>
          <c:showSerName val="0"/>
          <c:showPercent val="0"/>
          <c:showBubbleSize val="0"/>
        </c:dLbls>
        <c:axId val="83942703"/>
        <c:axId val="83936463"/>
      </c:scatterChart>
      <c:valAx>
        <c:axId val="83942703"/>
        <c:scaling>
          <c:orientation val="minMax"/>
        </c:scaling>
        <c:delete val="0"/>
        <c:axPos val="b"/>
        <c:majorGridlines>
          <c:spPr>
            <a:ln w="9525" cap="flat" cmpd="sng" algn="ctr">
              <a:solidFill>
                <a:schemeClr val="dk1">
                  <a:lumMod val="15000"/>
                  <a:lumOff val="85000"/>
                </a:schemeClr>
              </a:solidFill>
              <a:round/>
            </a:ln>
            <a:effectLst/>
          </c:spPr>
        </c:majorGridlines>
        <c:title>
          <c:tx>
            <c:rich>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r>
                  <a:rPr lang="en-US"/>
                  <a:t>Concentration (mol/L)</a:t>
                </a:r>
              </a:p>
            </c:rich>
          </c:tx>
          <c:overlay val="0"/>
          <c:spPr>
            <a:noFill/>
            <a:ln>
              <a:noFill/>
            </a:ln>
            <a:effectLst/>
          </c:spPr>
          <c:txPr>
            <a:bodyPr rot="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83936463"/>
        <c:crosses val="autoZero"/>
        <c:crossBetween val="midCat"/>
      </c:valAx>
      <c:valAx>
        <c:axId val="83936463"/>
        <c:scaling>
          <c:orientation val="minMax"/>
        </c:scaling>
        <c:delete val="0"/>
        <c:axPos val="l"/>
        <c:majorGridlines>
          <c:spPr>
            <a:ln w="9525" cap="flat" cmpd="sng" algn="ctr">
              <a:solidFill>
                <a:schemeClr val="dk1">
                  <a:lumMod val="15000"/>
                  <a:lumOff val="85000"/>
                </a:schemeClr>
              </a:solidFill>
              <a:round/>
            </a:ln>
            <a:effectLst/>
          </c:spPr>
        </c:majorGridlines>
        <c:title>
          <c:tx>
            <c:rich>
              <a:bodyPr rot="-540000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r>
                  <a:rPr lang="en-US"/>
                  <a:t>Absorption</a:t>
                </a:r>
              </a:p>
            </c:rich>
          </c:tx>
          <c:overlay val="0"/>
          <c:spPr>
            <a:noFill/>
            <a:ln>
              <a:noFill/>
            </a:ln>
            <a:effectLst/>
          </c:spPr>
          <c:txPr>
            <a:bodyPr rot="-5400000" spcFirstLastPara="1" vertOverflow="ellipsis" vert="horz" wrap="square" anchor="ctr" anchorCtr="1"/>
            <a:lstStyle/>
            <a:p>
              <a:pPr>
                <a:defRPr sz="1197" b="1" i="0" u="none" strike="noStrike" kern="1200" baseline="0">
                  <a:solidFill>
                    <a:schemeClr val="dk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dk1">
                <a:lumMod val="15000"/>
                <a:lumOff val="8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83942703"/>
        <c:crosses val="autoZero"/>
        <c:crossBetween val="midCat"/>
      </c:valAx>
      <c:spPr>
        <a:pattFill prst="ltDnDiag">
          <a:fgClr>
            <a:schemeClr val="dk1">
              <a:lumMod val="15000"/>
              <a:lumOff val="85000"/>
            </a:schemeClr>
          </a:fgClr>
          <a:bgClr>
            <a:schemeClr val="lt1"/>
          </a:bgClr>
        </a:patt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0">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tx1"/>
    </cs:fontRef>
    <cs:spPr>
      <a:ln w="9525" cap="rnd">
        <a:solidFill>
          <a:schemeClr val="phClr">
            <a:alpha val="50000"/>
          </a:scheme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15000"/>
            <a:lumOff val="8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spPr>
      <a:ln w="9525" cap="flat" cmpd="sng" algn="ctr">
        <a:solidFill>
          <a:schemeClr val="dk1">
            <a:lumMod val="15000"/>
            <a:lumOff val="85000"/>
            <a:alpha val="54000"/>
          </a:schemeClr>
        </a:solidFill>
        <a:round/>
      </a:ln>
    </cs:spPr>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E8AB87-346E-48F5-BB58-AB83A1E04A16}" type="datetimeFigureOut">
              <a:rPr lang="en-US" smtClean="0"/>
              <a:t>4/12/2025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2CA8BC-9B91-4E1B-B82E-F5884E02F6BE}" type="slidenum">
              <a:rPr lang="en-US" smtClean="0"/>
              <a:t>‹#›</a:t>
            </a:fld>
            <a:endParaRPr lang="en-US"/>
          </a:p>
        </p:txBody>
      </p:sp>
    </p:spTree>
    <p:extLst>
      <p:ext uri="{BB962C8B-B14F-4D97-AF65-F5344CB8AC3E}">
        <p14:creationId xmlns:p14="http://schemas.microsoft.com/office/powerpoint/2010/main" val="42562479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22CA8BC-9B91-4E1B-B82E-F5884E02F6BE}" type="slidenum">
              <a:rPr lang="en-US" smtClean="0"/>
              <a:t>3</a:t>
            </a:fld>
            <a:endParaRPr lang="en-US"/>
          </a:p>
        </p:txBody>
      </p:sp>
    </p:spTree>
    <p:extLst>
      <p:ext uri="{BB962C8B-B14F-4D97-AF65-F5344CB8AC3E}">
        <p14:creationId xmlns:p14="http://schemas.microsoft.com/office/powerpoint/2010/main" val="2364527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92CEC9A-ECA1-4EC1-9DA0-6ECDE3EF3B58}" type="datetimeFigureOut">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313FC8-2BC3-40CE-B814-06FC0A279B6B}" type="slidenum">
              <a:rPr lang="en-US" smtClean="0"/>
              <a:t>‹#›</a:t>
            </a:fld>
            <a:endParaRPr lang="en-US"/>
          </a:p>
        </p:txBody>
      </p:sp>
    </p:spTree>
    <p:extLst>
      <p:ext uri="{BB962C8B-B14F-4D97-AF65-F5344CB8AC3E}">
        <p14:creationId xmlns:p14="http://schemas.microsoft.com/office/powerpoint/2010/main" val="2664588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2CEC9A-ECA1-4EC1-9DA0-6ECDE3EF3B58}" type="datetimeFigureOut">
              <a:rPr lang="en-US" smtClean="0"/>
              <a:t>4/12/2025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313FC8-2BC3-40CE-B814-06FC0A279B6B}" type="slidenum">
              <a:rPr lang="en-US" smtClean="0"/>
              <a:t>‹#›</a:t>
            </a:fld>
            <a:endParaRPr lang="en-US"/>
          </a:p>
        </p:txBody>
      </p:sp>
    </p:spTree>
    <p:extLst>
      <p:ext uri="{BB962C8B-B14F-4D97-AF65-F5344CB8AC3E}">
        <p14:creationId xmlns:p14="http://schemas.microsoft.com/office/powerpoint/2010/main" val="2463291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92CEC9A-ECA1-4EC1-9DA0-6ECDE3EF3B58}" type="datetimeFigureOut">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313FC8-2BC3-40CE-B814-06FC0A279B6B}" type="slidenum">
              <a:rPr lang="en-US" smtClean="0"/>
              <a:t>‹#›</a:t>
            </a:fld>
            <a:endParaRPr lang="en-US"/>
          </a:p>
        </p:txBody>
      </p:sp>
    </p:spTree>
    <p:extLst>
      <p:ext uri="{BB962C8B-B14F-4D97-AF65-F5344CB8AC3E}">
        <p14:creationId xmlns:p14="http://schemas.microsoft.com/office/powerpoint/2010/main" val="8904648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92CEC9A-ECA1-4EC1-9DA0-6ECDE3EF3B58}" type="datetimeFigureOut">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313FC8-2BC3-40CE-B814-06FC0A279B6B}"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4619171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2CEC9A-ECA1-4EC1-9DA0-6ECDE3EF3B58}" type="datetimeFigureOut">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313FC8-2BC3-40CE-B814-06FC0A279B6B}" type="slidenum">
              <a:rPr lang="en-US" smtClean="0"/>
              <a:t>‹#›</a:t>
            </a:fld>
            <a:endParaRPr lang="en-US"/>
          </a:p>
        </p:txBody>
      </p:sp>
    </p:spTree>
    <p:extLst>
      <p:ext uri="{BB962C8B-B14F-4D97-AF65-F5344CB8AC3E}">
        <p14:creationId xmlns:p14="http://schemas.microsoft.com/office/powerpoint/2010/main" val="38127607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92CEC9A-ECA1-4EC1-9DA0-6ECDE3EF3B58}" type="datetimeFigureOut">
              <a:rPr lang="en-US" smtClean="0"/>
              <a:t>4/12/2025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313FC8-2BC3-40CE-B814-06FC0A279B6B}" type="slidenum">
              <a:rPr lang="en-US" smtClean="0"/>
              <a:t>‹#›</a:t>
            </a:fld>
            <a:endParaRPr lang="en-US"/>
          </a:p>
        </p:txBody>
      </p:sp>
    </p:spTree>
    <p:extLst>
      <p:ext uri="{BB962C8B-B14F-4D97-AF65-F5344CB8AC3E}">
        <p14:creationId xmlns:p14="http://schemas.microsoft.com/office/powerpoint/2010/main" val="40481815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92CEC9A-ECA1-4EC1-9DA0-6ECDE3EF3B58}" type="datetimeFigureOut">
              <a:rPr lang="en-US" smtClean="0"/>
              <a:t>4/12/2025</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313FC8-2BC3-40CE-B814-06FC0A279B6B}" type="slidenum">
              <a:rPr lang="en-US" smtClean="0"/>
              <a:t>‹#›</a:t>
            </a:fld>
            <a:endParaRPr lang="en-US"/>
          </a:p>
        </p:txBody>
      </p:sp>
    </p:spTree>
    <p:extLst>
      <p:ext uri="{BB962C8B-B14F-4D97-AF65-F5344CB8AC3E}">
        <p14:creationId xmlns:p14="http://schemas.microsoft.com/office/powerpoint/2010/main" val="35922126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2CEC9A-ECA1-4EC1-9DA0-6ECDE3EF3B58}" type="datetimeFigureOut">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313FC8-2BC3-40CE-B814-06FC0A279B6B}" type="slidenum">
              <a:rPr lang="en-US" smtClean="0"/>
              <a:t>‹#›</a:t>
            </a:fld>
            <a:endParaRPr lang="en-US"/>
          </a:p>
        </p:txBody>
      </p:sp>
    </p:spTree>
    <p:extLst>
      <p:ext uri="{BB962C8B-B14F-4D97-AF65-F5344CB8AC3E}">
        <p14:creationId xmlns:p14="http://schemas.microsoft.com/office/powerpoint/2010/main" val="5979968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92CEC9A-ECA1-4EC1-9DA0-6ECDE3EF3B58}" type="datetimeFigureOut">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313FC8-2BC3-40CE-B814-06FC0A279B6B}" type="slidenum">
              <a:rPr lang="en-US" smtClean="0"/>
              <a:t>‹#›</a:t>
            </a:fld>
            <a:endParaRPr lang="en-US"/>
          </a:p>
        </p:txBody>
      </p:sp>
    </p:spTree>
    <p:extLst>
      <p:ext uri="{BB962C8B-B14F-4D97-AF65-F5344CB8AC3E}">
        <p14:creationId xmlns:p14="http://schemas.microsoft.com/office/powerpoint/2010/main" val="801504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292CEC9A-ECA1-4EC1-9DA0-6ECDE3EF3B58}" type="datetimeFigureOut">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313FC8-2BC3-40CE-B814-06FC0A279B6B}" type="slidenum">
              <a:rPr lang="en-US" smtClean="0"/>
              <a:t>‹#›</a:t>
            </a:fld>
            <a:endParaRPr lang="en-US"/>
          </a:p>
        </p:txBody>
      </p:sp>
    </p:spTree>
    <p:extLst>
      <p:ext uri="{BB962C8B-B14F-4D97-AF65-F5344CB8AC3E}">
        <p14:creationId xmlns:p14="http://schemas.microsoft.com/office/powerpoint/2010/main" val="2196183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2CEC9A-ECA1-4EC1-9DA0-6ECDE3EF3B58}" type="datetimeFigureOut">
              <a:rPr lang="en-US" smtClean="0"/>
              <a:t>4/12/2025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313FC8-2BC3-40CE-B814-06FC0A279B6B}" type="slidenum">
              <a:rPr lang="en-US" smtClean="0"/>
              <a:t>‹#›</a:t>
            </a:fld>
            <a:endParaRPr lang="en-US"/>
          </a:p>
        </p:txBody>
      </p:sp>
    </p:spTree>
    <p:extLst>
      <p:ext uri="{BB962C8B-B14F-4D97-AF65-F5344CB8AC3E}">
        <p14:creationId xmlns:p14="http://schemas.microsoft.com/office/powerpoint/2010/main" val="2954485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92CEC9A-ECA1-4EC1-9DA0-6ECDE3EF3B58}" type="datetimeFigureOut">
              <a:rPr lang="en-US" smtClean="0"/>
              <a:t>4/12/2025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313FC8-2BC3-40CE-B814-06FC0A279B6B}" type="slidenum">
              <a:rPr lang="en-US" smtClean="0"/>
              <a:t>‹#›</a:t>
            </a:fld>
            <a:endParaRPr lang="en-US"/>
          </a:p>
        </p:txBody>
      </p:sp>
    </p:spTree>
    <p:extLst>
      <p:ext uri="{BB962C8B-B14F-4D97-AF65-F5344CB8AC3E}">
        <p14:creationId xmlns:p14="http://schemas.microsoft.com/office/powerpoint/2010/main" val="2418470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92CEC9A-ECA1-4EC1-9DA0-6ECDE3EF3B58}" type="datetimeFigureOut">
              <a:rPr lang="en-US" smtClean="0"/>
              <a:t>4/12/2025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313FC8-2BC3-40CE-B814-06FC0A279B6B}" type="slidenum">
              <a:rPr lang="en-US" smtClean="0"/>
              <a:t>‹#›</a:t>
            </a:fld>
            <a:endParaRPr lang="en-US"/>
          </a:p>
        </p:txBody>
      </p:sp>
    </p:spTree>
    <p:extLst>
      <p:ext uri="{BB962C8B-B14F-4D97-AF65-F5344CB8AC3E}">
        <p14:creationId xmlns:p14="http://schemas.microsoft.com/office/powerpoint/2010/main" val="3467374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92CEC9A-ECA1-4EC1-9DA0-6ECDE3EF3B58}" type="datetimeFigureOut">
              <a:rPr lang="en-US" smtClean="0"/>
              <a:t>4/12/2025</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48313FC8-2BC3-40CE-B814-06FC0A279B6B}" type="slidenum">
              <a:rPr lang="en-US" smtClean="0"/>
              <a:t>‹#›</a:t>
            </a:fld>
            <a:endParaRPr lang="en-US"/>
          </a:p>
        </p:txBody>
      </p:sp>
    </p:spTree>
    <p:extLst>
      <p:ext uri="{BB962C8B-B14F-4D97-AF65-F5344CB8AC3E}">
        <p14:creationId xmlns:p14="http://schemas.microsoft.com/office/powerpoint/2010/main" val="444556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92CEC9A-ECA1-4EC1-9DA0-6ECDE3EF3B58}" type="datetimeFigureOut">
              <a:rPr lang="en-US" smtClean="0"/>
              <a:t>4/12/2025</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48313FC8-2BC3-40CE-B814-06FC0A279B6B}" type="slidenum">
              <a:rPr lang="en-US" smtClean="0"/>
              <a:t>‹#›</a:t>
            </a:fld>
            <a:endParaRPr lang="en-US"/>
          </a:p>
        </p:txBody>
      </p:sp>
    </p:spTree>
    <p:extLst>
      <p:ext uri="{BB962C8B-B14F-4D97-AF65-F5344CB8AC3E}">
        <p14:creationId xmlns:p14="http://schemas.microsoft.com/office/powerpoint/2010/main" val="1748984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292CEC9A-ECA1-4EC1-9DA0-6ECDE3EF3B58}" type="datetimeFigureOut">
              <a:rPr lang="en-US" smtClean="0"/>
              <a:t>4/12/2025</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48313FC8-2BC3-40CE-B814-06FC0A279B6B}" type="slidenum">
              <a:rPr lang="en-US" smtClean="0"/>
              <a:t>‹#›</a:t>
            </a:fld>
            <a:endParaRPr lang="en-US"/>
          </a:p>
        </p:txBody>
      </p:sp>
    </p:spTree>
    <p:extLst>
      <p:ext uri="{BB962C8B-B14F-4D97-AF65-F5344CB8AC3E}">
        <p14:creationId xmlns:p14="http://schemas.microsoft.com/office/powerpoint/2010/main" val="404096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92CEC9A-ECA1-4EC1-9DA0-6ECDE3EF3B58}" type="datetimeFigureOut">
              <a:rPr lang="en-US" smtClean="0"/>
              <a:t>4/12/2025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313FC8-2BC3-40CE-B814-06FC0A279B6B}" type="slidenum">
              <a:rPr lang="en-US" smtClean="0"/>
              <a:t>‹#›</a:t>
            </a:fld>
            <a:endParaRPr lang="en-US"/>
          </a:p>
        </p:txBody>
      </p:sp>
    </p:spTree>
    <p:extLst>
      <p:ext uri="{BB962C8B-B14F-4D97-AF65-F5344CB8AC3E}">
        <p14:creationId xmlns:p14="http://schemas.microsoft.com/office/powerpoint/2010/main" val="91294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92CEC9A-ECA1-4EC1-9DA0-6ECDE3EF3B58}" type="datetimeFigureOut">
              <a:rPr lang="en-US" smtClean="0"/>
              <a:t>4/12/2025</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8313FC8-2BC3-40CE-B814-06FC0A279B6B}" type="slidenum">
              <a:rPr lang="en-US" smtClean="0"/>
              <a:t>‹#›</a:t>
            </a:fld>
            <a:endParaRPr lang="en-US"/>
          </a:p>
        </p:txBody>
      </p:sp>
    </p:spTree>
    <p:extLst>
      <p:ext uri="{BB962C8B-B14F-4D97-AF65-F5344CB8AC3E}">
        <p14:creationId xmlns:p14="http://schemas.microsoft.com/office/powerpoint/2010/main" val="408833688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slideLayout" Target="../slideLayouts/slideLayout1.xml"/><Relationship Id="rId7" Type="http://schemas.openxmlformats.org/officeDocument/2006/relationships/image" Target="../media/image9.jpe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11.pn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8.png"/><Relationship Id="rId3" Type="http://schemas.openxmlformats.org/officeDocument/2006/relationships/slideLayout" Target="../slideLayouts/slideLayout2.xml"/><Relationship Id="rId7" Type="http://schemas.openxmlformats.org/officeDocument/2006/relationships/image" Target="../media/image13.jpeg"/><Relationship Id="rId12" Type="http://schemas.openxmlformats.org/officeDocument/2006/relationships/image" Target="../media/image17.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2.jpeg"/><Relationship Id="rId11" Type="http://schemas.openxmlformats.org/officeDocument/2006/relationships/image" Target="../media/image16.png"/><Relationship Id="rId5" Type="http://schemas.openxmlformats.org/officeDocument/2006/relationships/image" Target="../media/image10.jpeg"/><Relationship Id="rId10" Type="http://schemas.openxmlformats.org/officeDocument/2006/relationships/image" Target="../media/image11.png"/><Relationship Id="rId4" Type="http://schemas.openxmlformats.org/officeDocument/2006/relationships/image" Target="../media/image1.jpeg"/><Relationship Id="rId9"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1.pn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1.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1.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1.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1.png"/><Relationship Id="rId5" Type="http://schemas.openxmlformats.org/officeDocument/2006/relationships/image" Target="../media/image15.png"/><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11.pn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6FDFA99-D118-8246-0F88-AA56EB71A0D1}"/>
              </a:ext>
            </a:extLst>
          </p:cNvPr>
          <p:cNvPicPr>
            <a:picLocks noChangeAspect="1"/>
          </p:cNvPicPr>
          <p:nvPr/>
        </p:nvPicPr>
        <p:blipFill>
          <a:blip r:embed="rId4"/>
          <a:stretch>
            <a:fillRect/>
          </a:stretch>
        </p:blipFill>
        <p:spPr>
          <a:xfrm>
            <a:off x="155588" y="136182"/>
            <a:ext cx="1866569" cy="1752908"/>
          </a:xfrm>
          <a:prstGeom prst="rect">
            <a:avLst/>
          </a:prstGeom>
        </p:spPr>
      </p:pic>
      <p:sp>
        <p:nvSpPr>
          <p:cNvPr id="5" name="Title 1">
            <a:extLst>
              <a:ext uri="{FF2B5EF4-FFF2-40B4-BE49-F238E27FC236}">
                <a16:creationId xmlns:a16="http://schemas.microsoft.com/office/drawing/2014/main" id="{25AE1394-EE8E-55CC-3371-A7B08A68ECBA}"/>
              </a:ext>
            </a:extLst>
          </p:cNvPr>
          <p:cNvSpPr>
            <a:spLocks noGrp="1"/>
          </p:cNvSpPr>
          <p:nvPr>
            <p:ph type="ctrTitle"/>
          </p:nvPr>
        </p:nvSpPr>
        <p:spPr>
          <a:xfrm>
            <a:off x="2230129" y="136182"/>
            <a:ext cx="8825658" cy="1848059"/>
          </a:xfrm>
        </p:spPr>
        <p:txBody>
          <a:bodyPr/>
          <a:lstStyle/>
          <a:p>
            <a:r>
              <a:rPr lang="en-US" sz="5000" dirty="0"/>
              <a:t>S.W.A.N-U.S.A</a:t>
            </a:r>
            <a:br>
              <a:rPr lang="en-US" dirty="0"/>
            </a:br>
            <a:r>
              <a:rPr lang="en-US" sz="3200" dirty="0"/>
              <a:t>Smart Water Bottle with Nutritional Concentration Measurements </a:t>
            </a:r>
          </a:p>
        </p:txBody>
      </p:sp>
      <p:sp>
        <p:nvSpPr>
          <p:cNvPr id="6" name="Subtitle 2">
            <a:extLst>
              <a:ext uri="{FF2B5EF4-FFF2-40B4-BE49-F238E27FC236}">
                <a16:creationId xmlns:a16="http://schemas.microsoft.com/office/drawing/2014/main" id="{34D1DF29-0AF5-CA61-2D15-3B7F5820E58D}"/>
              </a:ext>
            </a:extLst>
          </p:cNvPr>
          <p:cNvSpPr>
            <a:spLocks noGrp="1"/>
          </p:cNvSpPr>
          <p:nvPr>
            <p:ph type="subTitle" idx="1"/>
          </p:nvPr>
        </p:nvSpPr>
        <p:spPr>
          <a:xfrm>
            <a:off x="401934" y="2230734"/>
            <a:ext cx="11414928" cy="4320791"/>
          </a:xfrm>
        </p:spPr>
        <p:txBody>
          <a:bodyPr>
            <a:normAutofit/>
          </a:bodyPr>
          <a:lstStyle/>
          <a:p>
            <a:pPr algn="ctr"/>
            <a:r>
              <a:rPr lang="en-US" dirty="0"/>
              <a:t>Group 10:</a:t>
            </a:r>
          </a:p>
          <a:p>
            <a:pPr algn="ctr"/>
            <a:endParaRPr lang="en-US" dirty="0"/>
          </a:p>
        </p:txBody>
      </p:sp>
      <p:pic>
        <p:nvPicPr>
          <p:cNvPr id="7" name="Picture 6" descr="A person with a beard and glasses&#10;&#10;Description automatically generated">
            <a:extLst>
              <a:ext uri="{FF2B5EF4-FFF2-40B4-BE49-F238E27FC236}">
                <a16:creationId xmlns:a16="http://schemas.microsoft.com/office/drawing/2014/main" id="{CEA6A400-4ED8-0851-558B-1632F35199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0301" y="3648365"/>
            <a:ext cx="2098245" cy="2330686"/>
          </a:xfrm>
          <a:prstGeom prst="rect">
            <a:avLst/>
          </a:prstGeom>
        </p:spPr>
      </p:pic>
      <p:pic>
        <p:nvPicPr>
          <p:cNvPr id="8" name="Picture 7">
            <a:extLst>
              <a:ext uri="{FF2B5EF4-FFF2-40B4-BE49-F238E27FC236}">
                <a16:creationId xmlns:a16="http://schemas.microsoft.com/office/drawing/2014/main" id="{F2C9F07A-08E1-7707-4594-B00CE1389913}"/>
              </a:ext>
            </a:extLst>
          </p:cNvPr>
          <p:cNvPicPr>
            <a:picLocks noChangeAspect="1"/>
          </p:cNvPicPr>
          <p:nvPr/>
        </p:nvPicPr>
        <p:blipFill>
          <a:blip r:embed="rId6"/>
          <a:stretch>
            <a:fillRect/>
          </a:stretch>
        </p:blipFill>
        <p:spPr>
          <a:xfrm>
            <a:off x="3297240" y="3621929"/>
            <a:ext cx="1599364" cy="2367149"/>
          </a:xfrm>
          <a:prstGeom prst="rect">
            <a:avLst/>
          </a:prstGeom>
        </p:spPr>
      </p:pic>
      <p:pic>
        <p:nvPicPr>
          <p:cNvPr id="9" name="Picture 8" descr="A person in a white shirt and red tie&#10;&#10;Description automatically generated">
            <a:extLst>
              <a:ext uri="{FF2B5EF4-FFF2-40B4-BE49-F238E27FC236}">
                <a16:creationId xmlns:a16="http://schemas.microsoft.com/office/drawing/2014/main" id="{80C2CAF2-BA4D-C5F2-938D-48FC20C89FA1}"/>
              </a:ext>
            </a:extLst>
          </p:cNvPr>
          <p:cNvPicPr>
            <a:picLocks noChangeAspect="1"/>
          </p:cNvPicPr>
          <p:nvPr/>
        </p:nvPicPr>
        <p:blipFill>
          <a:blip r:embed="rId7">
            <a:extLst>
              <a:ext uri="{28A0092B-C50C-407E-A947-70E740481C1C}">
                <a14:useLocalDpi xmlns:a14="http://schemas.microsoft.com/office/drawing/2010/main" val="0"/>
              </a:ext>
            </a:extLst>
          </a:blip>
          <a:srcRect l="22240" t="5806" r="28337" b="44658"/>
          <a:stretch/>
        </p:blipFill>
        <p:spPr>
          <a:xfrm>
            <a:off x="5874092" y="3638338"/>
            <a:ext cx="1655094" cy="2340713"/>
          </a:xfrm>
          <a:prstGeom prst="rect">
            <a:avLst/>
          </a:prstGeom>
        </p:spPr>
      </p:pic>
      <p:pic>
        <p:nvPicPr>
          <p:cNvPr id="10" name="Picture 9" descr="A person wearing glasses and a tie&#10;&#10;AI-generated content may be incorrect.">
            <a:extLst>
              <a:ext uri="{FF2B5EF4-FFF2-40B4-BE49-F238E27FC236}">
                <a16:creationId xmlns:a16="http://schemas.microsoft.com/office/drawing/2014/main" id="{FB53BBA2-3126-6069-31AB-5CA30C0B1F93}"/>
              </a:ext>
            </a:extLst>
          </p:cNvPr>
          <p:cNvPicPr>
            <a:picLocks noChangeAspect="1"/>
          </p:cNvPicPr>
          <p:nvPr/>
        </p:nvPicPr>
        <p:blipFill>
          <a:blip r:embed="rId8"/>
          <a:stretch>
            <a:fillRect/>
          </a:stretch>
        </p:blipFill>
        <p:spPr>
          <a:xfrm>
            <a:off x="8539646" y="3646556"/>
            <a:ext cx="1760884" cy="2336801"/>
          </a:xfrm>
          <a:prstGeom prst="rect">
            <a:avLst/>
          </a:prstGeom>
        </p:spPr>
      </p:pic>
      <p:sp>
        <p:nvSpPr>
          <p:cNvPr id="11" name="TextBox 10">
            <a:extLst>
              <a:ext uri="{FF2B5EF4-FFF2-40B4-BE49-F238E27FC236}">
                <a16:creationId xmlns:a16="http://schemas.microsoft.com/office/drawing/2014/main" id="{6E2293A1-644C-2D99-6276-852FE7C4C713}"/>
              </a:ext>
            </a:extLst>
          </p:cNvPr>
          <p:cNvSpPr txBox="1"/>
          <p:nvPr/>
        </p:nvSpPr>
        <p:spPr>
          <a:xfrm>
            <a:off x="401934" y="3244334"/>
            <a:ext cx="2355430" cy="369332"/>
          </a:xfrm>
          <a:prstGeom prst="rect">
            <a:avLst/>
          </a:prstGeom>
          <a:noFill/>
        </p:spPr>
        <p:txBody>
          <a:bodyPr wrap="square" rtlCol="0">
            <a:spAutoFit/>
          </a:bodyPr>
          <a:lstStyle/>
          <a:p>
            <a:pPr algn="ctr"/>
            <a:r>
              <a:rPr lang="en-US"/>
              <a:t>Dominic Falvo (EE)</a:t>
            </a:r>
          </a:p>
        </p:txBody>
      </p:sp>
      <p:sp>
        <p:nvSpPr>
          <p:cNvPr id="12" name="TextBox 11">
            <a:extLst>
              <a:ext uri="{FF2B5EF4-FFF2-40B4-BE49-F238E27FC236}">
                <a16:creationId xmlns:a16="http://schemas.microsoft.com/office/drawing/2014/main" id="{E1C8DB5C-8606-382D-C875-6DF23D4CEBF6}"/>
              </a:ext>
            </a:extLst>
          </p:cNvPr>
          <p:cNvSpPr txBox="1"/>
          <p:nvPr/>
        </p:nvSpPr>
        <p:spPr>
          <a:xfrm>
            <a:off x="3016725" y="2967335"/>
            <a:ext cx="2160395" cy="646331"/>
          </a:xfrm>
          <a:prstGeom prst="rect">
            <a:avLst/>
          </a:prstGeom>
          <a:noFill/>
        </p:spPr>
        <p:txBody>
          <a:bodyPr wrap="square" rtlCol="0">
            <a:spAutoFit/>
          </a:bodyPr>
          <a:lstStyle/>
          <a:p>
            <a:pPr algn="ctr"/>
            <a:r>
              <a:rPr lang="en-US"/>
              <a:t>Gonzalo </a:t>
            </a:r>
          </a:p>
          <a:p>
            <a:pPr algn="ctr"/>
            <a:r>
              <a:rPr lang="en-US"/>
              <a:t>Gomez –Silva (EE)</a:t>
            </a:r>
          </a:p>
        </p:txBody>
      </p:sp>
      <p:sp>
        <p:nvSpPr>
          <p:cNvPr id="13" name="TextBox 12">
            <a:extLst>
              <a:ext uri="{FF2B5EF4-FFF2-40B4-BE49-F238E27FC236}">
                <a16:creationId xmlns:a16="http://schemas.microsoft.com/office/drawing/2014/main" id="{7AB7E154-9453-2BFF-2FFD-6D81329A96ED}"/>
              </a:ext>
            </a:extLst>
          </p:cNvPr>
          <p:cNvSpPr txBox="1"/>
          <p:nvPr/>
        </p:nvSpPr>
        <p:spPr>
          <a:xfrm>
            <a:off x="5531129" y="3244334"/>
            <a:ext cx="2300683" cy="369332"/>
          </a:xfrm>
          <a:prstGeom prst="rect">
            <a:avLst/>
          </a:prstGeom>
          <a:noFill/>
        </p:spPr>
        <p:txBody>
          <a:bodyPr wrap="square" rtlCol="0">
            <a:spAutoFit/>
          </a:bodyPr>
          <a:lstStyle/>
          <a:p>
            <a:pPr algn="ctr"/>
            <a:r>
              <a:rPr lang="en-US"/>
              <a:t>Farris Thrower (PSE)</a:t>
            </a:r>
          </a:p>
        </p:txBody>
      </p:sp>
      <p:sp>
        <p:nvSpPr>
          <p:cNvPr id="14" name="TextBox 13">
            <a:extLst>
              <a:ext uri="{FF2B5EF4-FFF2-40B4-BE49-F238E27FC236}">
                <a16:creationId xmlns:a16="http://schemas.microsoft.com/office/drawing/2014/main" id="{F96433BC-5AEE-DDD7-36E0-EE3C6E64F149}"/>
              </a:ext>
            </a:extLst>
          </p:cNvPr>
          <p:cNvSpPr txBox="1"/>
          <p:nvPr/>
        </p:nvSpPr>
        <p:spPr>
          <a:xfrm>
            <a:off x="8185821" y="3244334"/>
            <a:ext cx="2482179" cy="369332"/>
          </a:xfrm>
          <a:prstGeom prst="rect">
            <a:avLst/>
          </a:prstGeom>
          <a:noFill/>
        </p:spPr>
        <p:txBody>
          <a:bodyPr wrap="square" rtlCol="0">
            <a:spAutoFit/>
          </a:bodyPr>
          <a:lstStyle/>
          <a:p>
            <a:pPr algn="ctr"/>
            <a:r>
              <a:rPr lang="en-US" err="1"/>
              <a:t>Rhami</a:t>
            </a:r>
            <a:r>
              <a:rPr lang="en-US"/>
              <a:t> Thrower (CS)</a:t>
            </a:r>
          </a:p>
        </p:txBody>
      </p:sp>
      <p:pic>
        <p:nvPicPr>
          <p:cNvPr id="20" name="Audio 19">
            <a:hlinkClick r:id="" action="ppaction://media"/>
            <a:extLst>
              <a:ext uri="{FF2B5EF4-FFF2-40B4-BE49-F238E27FC236}">
                <a16:creationId xmlns:a16="http://schemas.microsoft.com/office/drawing/2014/main" id="{3CCF3D62-E2E3-FF7C-6CAF-56924A21DE9A}"/>
              </a:ext>
            </a:extLst>
          </p:cNvPr>
          <p:cNvPicPr>
            <a:picLocks noChangeAspect="1"/>
          </p:cNvPicPr>
          <p:nvPr>
            <a:audioFile r:link="rId2"/>
            <p:extLst>
              <p:ext uri="{DAA4B4D4-6D71-4841-9C94-3DE7FCFB9230}">
                <p14:media xmlns:p14="http://schemas.microsoft.com/office/powerpoint/2010/main" r:embed="rId1"/>
              </p:ext>
            </p:extLst>
          </p:nvPr>
        </p:nvPicPr>
        <p:blipFill>
          <a:blip r:embed="rId9"/>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1289631"/>
      </p:ext>
    </p:extLst>
  </p:cSld>
  <p:clrMapOvr>
    <a:masterClrMapping/>
  </p:clrMapOvr>
  <mc:AlternateContent xmlns:mc="http://schemas.openxmlformats.org/markup-compatibility/2006">
    <mc:Choice xmlns:p14="http://schemas.microsoft.com/office/powerpoint/2010/main" Requires="p14">
      <p:transition spd="slow" p14:dur="2000" advTm="14383"/>
    </mc:Choice>
    <mc:Fallback>
      <p:transition spd="slow" advTm="143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E86EE-5824-1294-3B0C-2954EF55DA47}"/>
              </a:ext>
            </a:extLst>
          </p:cNvPr>
          <p:cNvSpPr>
            <a:spLocks noGrp="1"/>
          </p:cNvSpPr>
          <p:nvPr>
            <p:ph type="title"/>
          </p:nvPr>
        </p:nvSpPr>
        <p:spPr/>
        <p:txBody>
          <a:bodyPr/>
          <a:lstStyle/>
          <a:p>
            <a:r>
              <a:rPr lang="en-US" dirty="0"/>
              <a:t>Software Testing results</a:t>
            </a:r>
          </a:p>
        </p:txBody>
      </p:sp>
      <p:sp>
        <p:nvSpPr>
          <p:cNvPr id="3" name="Content Placeholder 2">
            <a:extLst>
              <a:ext uri="{FF2B5EF4-FFF2-40B4-BE49-F238E27FC236}">
                <a16:creationId xmlns:a16="http://schemas.microsoft.com/office/drawing/2014/main" id="{5871D5AC-A46A-1FFA-D5B1-AA93A9676D77}"/>
              </a:ext>
            </a:extLst>
          </p:cNvPr>
          <p:cNvSpPr>
            <a:spLocks noGrp="1"/>
          </p:cNvSpPr>
          <p:nvPr>
            <p:ph idx="1"/>
          </p:nvPr>
        </p:nvSpPr>
        <p:spPr/>
        <p:txBody>
          <a:bodyPr vert="horz" lIns="91440" tIns="45720" rIns="91440" bIns="45720" rtlCol="0" anchor="t">
            <a:normAutofit/>
          </a:bodyPr>
          <a:lstStyle/>
          <a:p>
            <a:r>
              <a:rPr lang="en-US" dirty="0"/>
              <a:t>UI </a:t>
            </a:r>
          </a:p>
          <a:p>
            <a:pPr lvl="1"/>
            <a:r>
              <a:rPr lang="en-US" dirty="0"/>
              <a:t>User can Interact with all elements, and they complete their functions</a:t>
            </a:r>
          </a:p>
          <a:p>
            <a:pPr lvl="1"/>
            <a:r>
              <a:rPr lang="en-US" dirty="0"/>
              <a:t>Home Page does update dynamically but only after a change event occurs (rotation of screen or user input)</a:t>
            </a:r>
          </a:p>
          <a:p>
            <a:pPr>
              <a:buClr>
                <a:srgbClr val="8AD0D6"/>
              </a:buClr>
            </a:pPr>
            <a:r>
              <a:rPr lang="en-US" dirty="0"/>
              <a:t>Login/register UI </a:t>
            </a:r>
          </a:p>
          <a:p>
            <a:pPr lvl="1">
              <a:buClr>
                <a:srgbClr val="8AD0D6"/>
              </a:buClr>
            </a:pPr>
            <a:r>
              <a:rPr lang="en-US" dirty="0"/>
              <a:t>Elements work as intended permitting user to login and register accounts.</a:t>
            </a:r>
          </a:p>
          <a:p>
            <a:pPr>
              <a:buClr>
                <a:srgbClr val="8AD0D6"/>
              </a:buClr>
            </a:pPr>
            <a:r>
              <a:rPr lang="en-US" dirty="0"/>
              <a:t>Bluetooth UI </a:t>
            </a:r>
          </a:p>
          <a:p>
            <a:pPr lvl="1">
              <a:buClr>
                <a:srgbClr val="8AD0D6"/>
              </a:buClr>
            </a:pPr>
            <a:r>
              <a:rPr lang="en-US" dirty="0"/>
              <a:t>User is able to select devices, and it shows that its connected, but it doesn't retain this when page is changed.</a:t>
            </a:r>
          </a:p>
          <a:p>
            <a:pPr lvl="1">
              <a:buClr>
                <a:srgbClr val="8AD0D6"/>
              </a:buClr>
              <a:buFont typeface="Courier New" charset="2"/>
              <a:buChar char="o"/>
            </a:pPr>
            <a:endParaRPr lang="en-US" dirty="0"/>
          </a:p>
        </p:txBody>
      </p:sp>
      <p:pic>
        <p:nvPicPr>
          <p:cNvPr id="4" name="Picture 3" descr="A person wearing glasses and a tie&#10;&#10;AI-generated content may be incorrect.">
            <a:extLst>
              <a:ext uri="{FF2B5EF4-FFF2-40B4-BE49-F238E27FC236}">
                <a16:creationId xmlns:a16="http://schemas.microsoft.com/office/drawing/2014/main" id="{89D259BD-D8CC-4E32-D78A-48F9DAA5ECE4}"/>
              </a:ext>
            </a:extLst>
          </p:cNvPr>
          <p:cNvPicPr>
            <a:picLocks noChangeAspect="1"/>
          </p:cNvPicPr>
          <p:nvPr/>
        </p:nvPicPr>
        <p:blipFill>
          <a:blip r:embed="rId4"/>
          <a:stretch>
            <a:fillRect/>
          </a:stretch>
        </p:blipFill>
        <p:spPr>
          <a:xfrm>
            <a:off x="10049853" y="0"/>
            <a:ext cx="1760884" cy="2336801"/>
          </a:xfrm>
          <a:prstGeom prst="rect">
            <a:avLst/>
          </a:prstGeom>
        </p:spPr>
      </p:pic>
      <p:pic>
        <p:nvPicPr>
          <p:cNvPr id="24" name="Audio 23">
            <a:hlinkClick r:id="" action="ppaction://media"/>
            <a:extLst>
              <a:ext uri="{FF2B5EF4-FFF2-40B4-BE49-F238E27FC236}">
                <a16:creationId xmlns:a16="http://schemas.microsoft.com/office/drawing/2014/main" id="{BAA9B974-F13F-D569-DA2A-DA80766B671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4631005"/>
      </p:ext>
    </p:extLst>
  </p:cSld>
  <p:clrMapOvr>
    <a:masterClrMapping/>
  </p:clrMapOvr>
  <mc:AlternateContent xmlns:mc="http://schemas.openxmlformats.org/markup-compatibility/2006">
    <mc:Choice xmlns:p14="http://schemas.microsoft.com/office/powerpoint/2010/main" Requires="p14">
      <p:transition spd="slow" p14:dur="2000" advTm="42578"/>
    </mc:Choice>
    <mc:Fallback>
      <p:transition spd="slow" advTm="425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7" name="Picture 6" descr="A person wearing glasses and a tie&#10;&#10;AI-generated content may be incorrect.">
            <a:extLst>
              <a:ext uri="{FF2B5EF4-FFF2-40B4-BE49-F238E27FC236}">
                <a16:creationId xmlns:a16="http://schemas.microsoft.com/office/drawing/2014/main" id="{D1332E5A-9979-D49D-E166-AA504E8ABBBF}"/>
              </a:ext>
            </a:extLst>
          </p:cNvPr>
          <p:cNvPicPr>
            <a:picLocks noChangeAspect="1"/>
          </p:cNvPicPr>
          <p:nvPr/>
        </p:nvPicPr>
        <p:blipFill>
          <a:blip r:embed="rId5"/>
          <a:stretch>
            <a:fillRect/>
          </a:stretch>
        </p:blipFill>
        <p:spPr>
          <a:xfrm>
            <a:off x="10308936" y="0"/>
            <a:ext cx="1760884" cy="2336801"/>
          </a:xfrm>
          <a:prstGeom prst="rect">
            <a:avLst/>
          </a:prstGeom>
        </p:spPr>
      </p:pic>
      <p:sp>
        <p:nvSpPr>
          <p:cNvPr id="2" name="Title 1">
            <a:extLst>
              <a:ext uri="{FF2B5EF4-FFF2-40B4-BE49-F238E27FC236}">
                <a16:creationId xmlns:a16="http://schemas.microsoft.com/office/drawing/2014/main" id="{03AEB639-E3D6-F3FF-A1A3-7BBB2F26A4FC}"/>
              </a:ext>
            </a:extLst>
          </p:cNvPr>
          <p:cNvSpPr>
            <a:spLocks noGrp="1"/>
          </p:cNvSpPr>
          <p:nvPr>
            <p:ph type="title"/>
          </p:nvPr>
        </p:nvSpPr>
        <p:spPr>
          <a:xfrm>
            <a:off x="286073" y="39623"/>
            <a:ext cx="9252154" cy="1223983"/>
          </a:xfrm>
        </p:spPr>
        <p:txBody>
          <a:bodyPr>
            <a:normAutofit/>
          </a:bodyPr>
          <a:lstStyle/>
          <a:p>
            <a:r>
              <a:rPr lang="en-US" dirty="0"/>
              <a:t>Software testing results continued...</a:t>
            </a:r>
          </a:p>
        </p:txBody>
      </p:sp>
      <p:sp>
        <p:nvSpPr>
          <p:cNvPr id="3" name="Content Placeholder 2">
            <a:extLst>
              <a:ext uri="{FF2B5EF4-FFF2-40B4-BE49-F238E27FC236}">
                <a16:creationId xmlns:a16="http://schemas.microsoft.com/office/drawing/2014/main" id="{D46940A4-FCE7-726E-5615-526074389F12}"/>
              </a:ext>
            </a:extLst>
          </p:cNvPr>
          <p:cNvSpPr>
            <a:spLocks noGrp="1"/>
          </p:cNvSpPr>
          <p:nvPr>
            <p:ph idx="1"/>
          </p:nvPr>
        </p:nvSpPr>
        <p:spPr>
          <a:xfrm>
            <a:off x="758597" y="2179214"/>
            <a:ext cx="4338409" cy="4196185"/>
          </a:xfrm>
        </p:spPr>
        <p:txBody>
          <a:bodyPr vert="horz" lIns="91440" tIns="45720" rIns="91440" bIns="45720" rtlCol="0" anchor="t">
            <a:normAutofit lnSpcReduction="10000"/>
          </a:bodyPr>
          <a:lstStyle/>
          <a:p>
            <a:r>
              <a:rPr lang="en-US" dirty="0"/>
              <a:t>Back-end</a:t>
            </a:r>
          </a:p>
          <a:p>
            <a:pPr lvl="1">
              <a:buClr>
                <a:srgbClr val="8AD0D6"/>
              </a:buClr>
              <a:buFont typeface="Courier New" charset="2"/>
              <a:buChar char="o"/>
            </a:pPr>
            <a:r>
              <a:rPr lang="en-US" dirty="0"/>
              <a:t>User can provide proper credentials to either login or create account (please refer to demo video to see some results and to the figures to see created user and user in creation)</a:t>
            </a:r>
          </a:p>
          <a:p>
            <a:pPr>
              <a:buClr>
                <a:srgbClr val="8AD0D6"/>
              </a:buClr>
            </a:pPr>
            <a:r>
              <a:rPr lang="en-US" dirty="0"/>
              <a:t>Bluetooth</a:t>
            </a:r>
          </a:p>
          <a:p>
            <a:pPr lvl="1">
              <a:buClr>
                <a:srgbClr val="8AD0D6"/>
              </a:buClr>
              <a:buFont typeface="Courier New" charset="2"/>
              <a:buChar char="o"/>
            </a:pPr>
            <a:r>
              <a:rPr lang="en-US" dirty="0"/>
              <a:t>User is able to connect with proper esp32 device.(please refer to figures for results)</a:t>
            </a:r>
          </a:p>
          <a:p>
            <a:pPr lvl="1">
              <a:buClr>
                <a:srgbClr val="8AD0D6"/>
              </a:buClr>
              <a:buFont typeface="Courier New" charset="2"/>
              <a:buChar char="o"/>
            </a:pPr>
            <a:r>
              <a:rPr lang="en-US" dirty="0"/>
              <a:t>Data communication works perfectly</a:t>
            </a:r>
          </a:p>
        </p:txBody>
      </p:sp>
      <p:pic>
        <p:nvPicPr>
          <p:cNvPr id="5" name="Picture 4" descr="A white background with pink and black lines&#10;&#10;AI-generated content may be incorrect.">
            <a:extLst>
              <a:ext uri="{FF2B5EF4-FFF2-40B4-BE49-F238E27FC236}">
                <a16:creationId xmlns:a16="http://schemas.microsoft.com/office/drawing/2014/main" id="{9162A624-2E16-76C7-0320-7386A2309FF6}"/>
              </a:ext>
            </a:extLst>
          </p:cNvPr>
          <p:cNvPicPr>
            <a:picLocks noChangeAspect="1"/>
          </p:cNvPicPr>
          <p:nvPr/>
        </p:nvPicPr>
        <p:blipFill>
          <a:blip r:embed="rId6"/>
          <a:stretch>
            <a:fillRect/>
          </a:stretch>
        </p:blipFill>
        <p:spPr>
          <a:xfrm>
            <a:off x="8232467" y="3857336"/>
            <a:ext cx="1445302" cy="2958829"/>
          </a:xfrm>
          <a:prstGeom prst="rect">
            <a:avLst/>
          </a:prstGeom>
        </p:spPr>
      </p:pic>
      <p:pic>
        <p:nvPicPr>
          <p:cNvPr id="6" name="Picture 5" descr="A screenshot of a phone&#10;&#10;AI-generated content may be incorrect.">
            <a:extLst>
              <a:ext uri="{FF2B5EF4-FFF2-40B4-BE49-F238E27FC236}">
                <a16:creationId xmlns:a16="http://schemas.microsoft.com/office/drawing/2014/main" id="{0CE706BA-911E-CFEE-50F9-AADB641EE3BC}"/>
              </a:ext>
            </a:extLst>
          </p:cNvPr>
          <p:cNvPicPr>
            <a:picLocks noChangeAspect="1"/>
          </p:cNvPicPr>
          <p:nvPr/>
        </p:nvPicPr>
        <p:blipFill>
          <a:blip r:embed="rId7"/>
          <a:stretch>
            <a:fillRect/>
          </a:stretch>
        </p:blipFill>
        <p:spPr>
          <a:xfrm>
            <a:off x="9748023" y="3848892"/>
            <a:ext cx="1449423" cy="2964235"/>
          </a:xfrm>
          <a:prstGeom prst="rect">
            <a:avLst/>
          </a:prstGeom>
        </p:spPr>
      </p:pic>
      <p:pic>
        <p:nvPicPr>
          <p:cNvPr id="9" name="Picture 8" descr="A screenshot of a phone&#10;&#10;AI-generated content may be incorrect.">
            <a:extLst>
              <a:ext uri="{FF2B5EF4-FFF2-40B4-BE49-F238E27FC236}">
                <a16:creationId xmlns:a16="http://schemas.microsoft.com/office/drawing/2014/main" id="{2CA1D6FD-CA80-D348-4E69-C1FCFAE5BDC6}"/>
              </a:ext>
            </a:extLst>
          </p:cNvPr>
          <p:cNvPicPr>
            <a:picLocks noChangeAspect="1"/>
          </p:cNvPicPr>
          <p:nvPr/>
        </p:nvPicPr>
        <p:blipFill>
          <a:blip r:embed="rId8"/>
          <a:stretch>
            <a:fillRect/>
          </a:stretch>
        </p:blipFill>
        <p:spPr>
          <a:xfrm>
            <a:off x="5194663" y="3854971"/>
            <a:ext cx="1444836" cy="2961533"/>
          </a:xfrm>
          <a:prstGeom prst="rect">
            <a:avLst/>
          </a:prstGeom>
        </p:spPr>
      </p:pic>
      <p:pic>
        <p:nvPicPr>
          <p:cNvPr id="10" name="Picture 9">
            <a:extLst>
              <a:ext uri="{FF2B5EF4-FFF2-40B4-BE49-F238E27FC236}">
                <a16:creationId xmlns:a16="http://schemas.microsoft.com/office/drawing/2014/main" id="{8383D4EB-0C19-9F61-B98E-9F946155B358}"/>
              </a:ext>
            </a:extLst>
          </p:cNvPr>
          <p:cNvPicPr>
            <a:picLocks noChangeAspect="1"/>
          </p:cNvPicPr>
          <p:nvPr/>
        </p:nvPicPr>
        <p:blipFill>
          <a:blip r:embed="rId9"/>
          <a:stretch>
            <a:fillRect/>
          </a:stretch>
        </p:blipFill>
        <p:spPr>
          <a:xfrm>
            <a:off x="6714610" y="3856322"/>
            <a:ext cx="1450240" cy="2961532"/>
          </a:xfrm>
          <a:prstGeom prst="rect">
            <a:avLst/>
          </a:prstGeom>
        </p:spPr>
      </p:pic>
      <p:pic>
        <p:nvPicPr>
          <p:cNvPr id="19" name="Audio 18">
            <a:hlinkClick r:id="" action="ppaction://media"/>
            <a:extLst>
              <a:ext uri="{FF2B5EF4-FFF2-40B4-BE49-F238E27FC236}">
                <a16:creationId xmlns:a16="http://schemas.microsoft.com/office/drawing/2014/main" id="{6E6CB328-6919-DA79-1C78-E5147A5EB99E}"/>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161075" t="-161075" r="-161075" b="-161075"/>
          <a:stretch>
            <a:fillRect/>
          </a:stretch>
        </p:blipFill>
        <p:spPr>
          <a:xfrm>
            <a:off x="9743875" y="4854376"/>
            <a:ext cx="2057400" cy="2057400"/>
          </a:xfrm>
          <a:prstGeom prst="ellipse">
            <a:avLst/>
          </a:prstGeom>
        </p:spPr>
      </p:pic>
      <p:pic>
        <p:nvPicPr>
          <p:cNvPr id="11" name="Picture 10" descr="A screenshot of a computer&#10;&#10;AI-generated content may be incorrect.">
            <a:extLst>
              <a:ext uri="{FF2B5EF4-FFF2-40B4-BE49-F238E27FC236}">
                <a16:creationId xmlns:a16="http://schemas.microsoft.com/office/drawing/2014/main" id="{E02D1CFD-7E24-E402-1B6E-6CB0DC0340E6}"/>
              </a:ext>
            </a:extLst>
          </p:cNvPr>
          <p:cNvPicPr>
            <a:picLocks noChangeAspect="1"/>
          </p:cNvPicPr>
          <p:nvPr/>
        </p:nvPicPr>
        <p:blipFill>
          <a:blip r:embed="rId11"/>
          <a:stretch>
            <a:fillRect/>
          </a:stretch>
        </p:blipFill>
        <p:spPr>
          <a:xfrm>
            <a:off x="5098143" y="774063"/>
            <a:ext cx="6340929" cy="973729"/>
          </a:xfrm>
          <a:prstGeom prst="rect">
            <a:avLst/>
          </a:prstGeom>
        </p:spPr>
      </p:pic>
      <p:pic>
        <p:nvPicPr>
          <p:cNvPr id="12" name="Picture 11" descr="A screenshot of a computer&#10;&#10;AI-generated content may be incorrect.">
            <a:extLst>
              <a:ext uri="{FF2B5EF4-FFF2-40B4-BE49-F238E27FC236}">
                <a16:creationId xmlns:a16="http://schemas.microsoft.com/office/drawing/2014/main" id="{1B47C212-C0A9-48EC-03EA-073C2C9105E7}"/>
              </a:ext>
            </a:extLst>
          </p:cNvPr>
          <p:cNvPicPr>
            <a:picLocks noChangeAspect="1"/>
          </p:cNvPicPr>
          <p:nvPr/>
        </p:nvPicPr>
        <p:blipFill>
          <a:blip r:embed="rId12"/>
          <a:stretch>
            <a:fillRect/>
          </a:stretch>
        </p:blipFill>
        <p:spPr>
          <a:xfrm>
            <a:off x="5098143" y="1962422"/>
            <a:ext cx="6340930" cy="1091657"/>
          </a:xfrm>
          <a:prstGeom prst="rect">
            <a:avLst/>
          </a:prstGeom>
        </p:spPr>
      </p:pic>
      <p:pic>
        <p:nvPicPr>
          <p:cNvPr id="13" name="Picture 12" descr="A screenshot of a computer&#10;&#10;AI-generated content may be incorrect.">
            <a:extLst>
              <a:ext uri="{FF2B5EF4-FFF2-40B4-BE49-F238E27FC236}">
                <a16:creationId xmlns:a16="http://schemas.microsoft.com/office/drawing/2014/main" id="{A6F3479D-F5F2-05AD-EFE9-7BD3428A2F2C}"/>
              </a:ext>
            </a:extLst>
          </p:cNvPr>
          <p:cNvPicPr>
            <a:picLocks noChangeAspect="1"/>
          </p:cNvPicPr>
          <p:nvPr/>
        </p:nvPicPr>
        <p:blipFill>
          <a:blip r:embed="rId13"/>
          <a:stretch>
            <a:fillRect/>
          </a:stretch>
        </p:blipFill>
        <p:spPr>
          <a:xfrm>
            <a:off x="5098143" y="3295922"/>
            <a:ext cx="6676572" cy="475816"/>
          </a:xfrm>
          <a:prstGeom prst="rect">
            <a:avLst/>
          </a:prstGeom>
        </p:spPr>
      </p:pic>
      <p:cxnSp>
        <p:nvCxnSpPr>
          <p:cNvPr id="14" name="Straight Arrow Connector 13">
            <a:extLst>
              <a:ext uri="{FF2B5EF4-FFF2-40B4-BE49-F238E27FC236}">
                <a16:creationId xmlns:a16="http://schemas.microsoft.com/office/drawing/2014/main" id="{ED6A8520-7F49-151E-226B-2A45102AD504}"/>
              </a:ext>
            </a:extLst>
          </p:cNvPr>
          <p:cNvCxnSpPr/>
          <p:nvPr/>
        </p:nvCxnSpPr>
        <p:spPr>
          <a:xfrm>
            <a:off x="8055428" y="1758207"/>
            <a:ext cx="39584" cy="1913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98CCE41C-1E4B-E7AC-EE1B-336C4539F4A3}"/>
              </a:ext>
            </a:extLst>
          </p:cNvPr>
          <p:cNvCxnSpPr/>
          <p:nvPr/>
        </p:nvCxnSpPr>
        <p:spPr>
          <a:xfrm>
            <a:off x="8035636" y="3028208"/>
            <a:ext cx="89064" cy="2375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1540350"/>
      </p:ext>
    </p:extLst>
  </p:cSld>
  <p:clrMapOvr>
    <a:masterClrMapping/>
  </p:clrMapOvr>
  <mc:AlternateContent xmlns:mc="http://schemas.openxmlformats.org/markup-compatibility/2006">
    <mc:Choice xmlns:p14="http://schemas.microsoft.com/office/powerpoint/2010/main" Requires="p14">
      <p:transition spd="slow" p14:dur="2000" advTm="47679"/>
    </mc:Choice>
    <mc:Fallback>
      <p:transition spd="slow" advTm="476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9E3ADED-A247-AA85-4C4F-86F5DB87E6CC}"/>
              </a:ext>
            </a:extLst>
          </p:cNvPr>
          <p:cNvSpPr>
            <a:spLocks noGrp="1"/>
          </p:cNvSpPr>
          <p:nvPr>
            <p:ph type="title"/>
          </p:nvPr>
        </p:nvSpPr>
        <p:spPr>
          <a:xfrm>
            <a:off x="646111" y="452718"/>
            <a:ext cx="9404723" cy="1400530"/>
          </a:xfrm>
        </p:spPr>
        <p:txBody>
          <a:bodyPr/>
          <a:lstStyle/>
          <a:p>
            <a:r>
              <a:rPr lang="en-US" dirty="0"/>
              <a:t>Engineering Specifications</a:t>
            </a:r>
          </a:p>
        </p:txBody>
      </p:sp>
      <p:graphicFrame>
        <p:nvGraphicFramePr>
          <p:cNvPr id="5" name="Content Placeholder 5">
            <a:extLst>
              <a:ext uri="{FF2B5EF4-FFF2-40B4-BE49-F238E27FC236}">
                <a16:creationId xmlns:a16="http://schemas.microsoft.com/office/drawing/2014/main" id="{4A41C60D-ABCC-E014-926D-148EF4AEC270}"/>
              </a:ext>
            </a:extLst>
          </p:cNvPr>
          <p:cNvGraphicFramePr>
            <a:graphicFrameLocks noGrp="1"/>
          </p:cNvGraphicFramePr>
          <p:nvPr>
            <p:ph idx="1"/>
            <p:extLst>
              <p:ext uri="{D42A27DB-BD31-4B8C-83A1-F6EECF244321}">
                <p14:modId xmlns:p14="http://schemas.microsoft.com/office/powerpoint/2010/main" val="2264914907"/>
              </p:ext>
            </p:extLst>
          </p:nvPr>
        </p:nvGraphicFramePr>
        <p:xfrm>
          <a:off x="646111" y="1152983"/>
          <a:ext cx="8762944" cy="5582053"/>
        </p:xfrm>
        <a:graphic>
          <a:graphicData uri="http://schemas.openxmlformats.org/drawingml/2006/table">
            <a:tbl>
              <a:tblPr firstRow="1" bandRow="1">
                <a:tableStyleId>{073A0DAA-6AF3-43AB-8588-CEC1D06C72B9}</a:tableStyleId>
              </a:tblPr>
              <a:tblGrid>
                <a:gridCol w="4381472">
                  <a:extLst>
                    <a:ext uri="{9D8B030D-6E8A-4147-A177-3AD203B41FA5}">
                      <a16:colId xmlns:a16="http://schemas.microsoft.com/office/drawing/2014/main" val="3892335508"/>
                    </a:ext>
                  </a:extLst>
                </a:gridCol>
                <a:gridCol w="4381472">
                  <a:extLst>
                    <a:ext uri="{9D8B030D-6E8A-4147-A177-3AD203B41FA5}">
                      <a16:colId xmlns:a16="http://schemas.microsoft.com/office/drawing/2014/main" val="2543784382"/>
                    </a:ext>
                  </a:extLst>
                </a:gridCol>
              </a:tblGrid>
              <a:tr h="360401">
                <a:tc>
                  <a:txBody>
                    <a:bodyPr/>
                    <a:lstStyle/>
                    <a:p>
                      <a:r>
                        <a:rPr lang="en-US"/>
                        <a:t>Product Requirements</a:t>
                      </a:r>
                    </a:p>
                  </a:txBody>
                  <a:tcPr/>
                </a:tc>
                <a:tc>
                  <a:txBody>
                    <a:bodyPr/>
                    <a:lstStyle/>
                    <a:p>
                      <a:r>
                        <a:rPr lang="en-US"/>
                        <a:t>Required specification</a:t>
                      </a:r>
                    </a:p>
                  </a:txBody>
                  <a:tcPr/>
                </a:tc>
                <a:extLst>
                  <a:ext uri="{0D108BD9-81ED-4DB2-BD59-A6C34878D82A}">
                    <a16:rowId xmlns:a16="http://schemas.microsoft.com/office/drawing/2014/main" val="1311895826"/>
                  </a:ext>
                </a:extLst>
              </a:tr>
              <a:tr h="735733">
                <a:tc>
                  <a:txBody>
                    <a:bodyPr/>
                    <a:lstStyle/>
                    <a:p>
                      <a:r>
                        <a:rPr lang="en-US"/>
                        <a:t>Battery life needs to be reliable </a:t>
                      </a:r>
                    </a:p>
                  </a:txBody>
                  <a:tcPr/>
                </a:tc>
                <a:tc>
                  <a:txBody>
                    <a:bodyPr/>
                    <a:lstStyle/>
                    <a:p>
                      <a:r>
                        <a:rPr lang="en-US"/>
                        <a:t>≥ 3 Hours</a:t>
                      </a:r>
                    </a:p>
                  </a:txBody>
                  <a:tcPr/>
                </a:tc>
                <a:extLst>
                  <a:ext uri="{0D108BD9-81ED-4DB2-BD59-A6C34878D82A}">
                    <a16:rowId xmlns:a16="http://schemas.microsoft.com/office/drawing/2014/main" val="896618369"/>
                  </a:ext>
                </a:extLst>
              </a:tr>
              <a:tr h="622062">
                <a:tc>
                  <a:txBody>
                    <a:bodyPr/>
                    <a:lstStyle/>
                    <a:p>
                      <a:r>
                        <a:rPr lang="en-US"/>
                        <a:t>Weight of bottle should be easy to handle</a:t>
                      </a:r>
                    </a:p>
                  </a:txBody>
                  <a:tcPr/>
                </a:tc>
                <a:tc>
                  <a:txBody>
                    <a:bodyPr/>
                    <a:lstStyle/>
                    <a:p>
                      <a:r>
                        <a:rPr lang="en-US"/>
                        <a:t>≤ 2 Pounds</a:t>
                      </a:r>
                    </a:p>
                  </a:txBody>
                  <a:tcPr/>
                </a:tc>
                <a:extLst>
                  <a:ext uri="{0D108BD9-81ED-4DB2-BD59-A6C34878D82A}">
                    <a16:rowId xmlns:a16="http://schemas.microsoft.com/office/drawing/2014/main" val="3755076249"/>
                  </a:ext>
                </a:extLst>
              </a:tr>
              <a:tr h="622062">
                <a:tc>
                  <a:txBody>
                    <a:bodyPr/>
                    <a:lstStyle/>
                    <a:p>
                      <a:r>
                        <a:rPr lang="en-US"/>
                        <a:t>Bluetooth to app time should be smooth</a:t>
                      </a:r>
                    </a:p>
                  </a:txBody>
                  <a:tcPr/>
                </a:tc>
                <a:tc>
                  <a:txBody>
                    <a:bodyPr/>
                    <a:lstStyle/>
                    <a:p>
                      <a:r>
                        <a:rPr lang="en-US"/>
                        <a:t>≤ 50 milliseconds</a:t>
                      </a:r>
                    </a:p>
                  </a:txBody>
                  <a:tcPr/>
                </a:tc>
                <a:extLst>
                  <a:ext uri="{0D108BD9-81ED-4DB2-BD59-A6C34878D82A}">
                    <a16:rowId xmlns:a16="http://schemas.microsoft.com/office/drawing/2014/main" val="3235073266"/>
                  </a:ext>
                </a:extLst>
              </a:tr>
              <a:tr h="360401">
                <a:tc>
                  <a:txBody>
                    <a:bodyPr/>
                    <a:lstStyle/>
                    <a:p>
                      <a:r>
                        <a:rPr lang="en-US"/>
                        <a:t>Elapsed time for information to update</a:t>
                      </a:r>
                    </a:p>
                  </a:txBody>
                  <a:tcPr/>
                </a:tc>
                <a:tc>
                  <a:txBody>
                    <a:bodyPr/>
                    <a:lstStyle/>
                    <a:p>
                      <a:r>
                        <a:rPr lang="en-US"/>
                        <a:t>&lt; 5 seconds</a:t>
                      </a:r>
                    </a:p>
                  </a:txBody>
                  <a:tcPr/>
                </a:tc>
                <a:extLst>
                  <a:ext uri="{0D108BD9-81ED-4DB2-BD59-A6C34878D82A}">
                    <a16:rowId xmlns:a16="http://schemas.microsoft.com/office/drawing/2014/main" val="526221106"/>
                  </a:ext>
                </a:extLst>
              </a:tr>
              <a:tr h="622062">
                <a:tc>
                  <a:txBody>
                    <a:bodyPr/>
                    <a:lstStyle/>
                    <a:p>
                      <a:r>
                        <a:rPr lang="en-US"/>
                        <a:t>Power efficiency of all components should support battery life</a:t>
                      </a:r>
                    </a:p>
                  </a:txBody>
                  <a:tcPr/>
                </a:tc>
                <a:tc>
                  <a:txBody>
                    <a:bodyPr/>
                    <a:lstStyle/>
                    <a:p>
                      <a:r>
                        <a:rPr lang="en-US"/>
                        <a:t>≥ 80 % efficient</a:t>
                      </a:r>
                    </a:p>
                  </a:txBody>
                  <a:tcPr/>
                </a:tc>
                <a:extLst>
                  <a:ext uri="{0D108BD9-81ED-4DB2-BD59-A6C34878D82A}">
                    <a16:rowId xmlns:a16="http://schemas.microsoft.com/office/drawing/2014/main" val="1187297488"/>
                  </a:ext>
                </a:extLst>
              </a:tr>
              <a:tr h="622062">
                <a:tc>
                  <a:txBody>
                    <a:bodyPr/>
                    <a:lstStyle/>
                    <a:p>
                      <a:r>
                        <a:rPr lang="en-US" dirty="0">
                          <a:highlight>
                            <a:srgbClr val="FFFF00"/>
                          </a:highlight>
                        </a:rPr>
                        <a:t>Accurately determine reducing sugar concentration in beverage</a:t>
                      </a:r>
                    </a:p>
                  </a:txBody>
                  <a:tcPr/>
                </a:tc>
                <a:tc>
                  <a:txBody>
                    <a:bodyPr/>
                    <a:lstStyle/>
                    <a:p>
                      <a:r>
                        <a:rPr lang="en-US">
                          <a:highlight>
                            <a:srgbClr val="FFFF00"/>
                          </a:highlight>
                        </a:rPr>
                        <a:t>≥  80% accurate</a:t>
                      </a:r>
                    </a:p>
                  </a:txBody>
                  <a:tcPr/>
                </a:tc>
                <a:extLst>
                  <a:ext uri="{0D108BD9-81ED-4DB2-BD59-A6C34878D82A}">
                    <a16:rowId xmlns:a16="http://schemas.microsoft.com/office/drawing/2014/main" val="3604440020"/>
                  </a:ext>
                </a:extLst>
              </a:tr>
              <a:tr h="622062">
                <a:tc>
                  <a:txBody>
                    <a:bodyPr/>
                    <a:lstStyle/>
                    <a:p>
                      <a:r>
                        <a:rPr lang="en-US">
                          <a:highlight>
                            <a:srgbClr val="FFFF00"/>
                          </a:highlight>
                        </a:rPr>
                        <a:t>Accurate ultrasonic sensor reading for beverage level</a:t>
                      </a:r>
                    </a:p>
                  </a:txBody>
                  <a:tcPr/>
                </a:tc>
                <a:tc>
                  <a:txBody>
                    <a:bodyPr/>
                    <a:lstStyle/>
                    <a:p>
                      <a:r>
                        <a:rPr lang="en-US">
                          <a:highlight>
                            <a:srgbClr val="FFFF00"/>
                          </a:highlight>
                        </a:rPr>
                        <a:t>≥ 80% accurate</a:t>
                      </a:r>
                    </a:p>
                  </a:txBody>
                  <a:tcPr/>
                </a:tc>
                <a:extLst>
                  <a:ext uri="{0D108BD9-81ED-4DB2-BD59-A6C34878D82A}">
                    <a16:rowId xmlns:a16="http://schemas.microsoft.com/office/drawing/2014/main" val="2981935751"/>
                  </a:ext>
                </a:extLst>
              </a:tr>
              <a:tr h="622062">
                <a:tc>
                  <a:txBody>
                    <a:bodyPr/>
                    <a:lstStyle/>
                    <a:p>
                      <a:r>
                        <a:rPr lang="en-US">
                          <a:highlight>
                            <a:srgbClr val="FFFF00"/>
                          </a:highlight>
                        </a:rPr>
                        <a:t>High signal to noise ratio for adequate optical signal</a:t>
                      </a:r>
                    </a:p>
                  </a:txBody>
                  <a:tcPr/>
                </a:tc>
                <a:tc>
                  <a:txBody>
                    <a:bodyPr/>
                    <a:lstStyle/>
                    <a:p>
                      <a:r>
                        <a:rPr lang="en-US" dirty="0">
                          <a:highlight>
                            <a:srgbClr val="FFFF00"/>
                          </a:highlight>
                        </a:rPr>
                        <a:t>SNR ≥  40 dB</a:t>
                      </a:r>
                    </a:p>
                  </a:txBody>
                  <a:tcPr/>
                </a:tc>
                <a:extLst>
                  <a:ext uri="{0D108BD9-81ED-4DB2-BD59-A6C34878D82A}">
                    <a16:rowId xmlns:a16="http://schemas.microsoft.com/office/drawing/2014/main" val="1093927187"/>
                  </a:ext>
                </a:extLst>
              </a:tr>
            </a:tbl>
          </a:graphicData>
        </a:graphic>
      </p:graphicFrame>
      <p:pic>
        <p:nvPicPr>
          <p:cNvPr id="22" name="Audio 21">
            <a:hlinkClick r:id="" action="ppaction://media"/>
            <a:extLst>
              <a:ext uri="{FF2B5EF4-FFF2-40B4-BE49-F238E27FC236}">
                <a16:creationId xmlns:a16="http://schemas.microsoft.com/office/drawing/2014/main" id="{D0CE0B89-1911-46FB-BEF2-3078C5CF600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23507723"/>
      </p:ext>
    </p:extLst>
  </p:cSld>
  <p:clrMapOvr>
    <a:masterClrMapping/>
  </p:clrMapOvr>
  <mc:AlternateContent xmlns:mc="http://schemas.openxmlformats.org/markup-compatibility/2006">
    <mc:Choice xmlns:p14="http://schemas.microsoft.com/office/powerpoint/2010/main" Requires="p14">
      <p:transition spd="slow" p14:dur="2000" advTm="20609"/>
    </mc:Choice>
    <mc:Fallback>
      <p:transition spd="slow" advTm="206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73960-CC45-6A9B-56E4-147FA397571A}"/>
              </a:ext>
            </a:extLst>
          </p:cNvPr>
          <p:cNvSpPr>
            <a:spLocks noGrp="1"/>
          </p:cNvSpPr>
          <p:nvPr>
            <p:ph type="title"/>
          </p:nvPr>
        </p:nvSpPr>
        <p:spPr>
          <a:xfrm>
            <a:off x="646112" y="452718"/>
            <a:ext cx="8699770" cy="1459209"/>
          </a:xfrm>
        </p:spPr>
        <p:txBody>
          <a:bodyPr/>
          <a:lstStyle/>
          <a:p>
            <a:r>
              <a:rPr lang="en-US" dirty="0"/>
              <a:t>Test Procedure for Water Level Sensing</a:t>
            </a:r>
          </a:p>
        </p:txBody>
      </p:sp>
      <p:sp>
        <p:nvSpPr>
          <p:cNvPr id="3" name="Content Placeholder 2">
            <a:extLst>
              <a:ext uri="{FF2B5EF4-FFF2-40B4-BE49-F238E27FC236}">
                <a16:creationId xmlns:a16="http://schemas.microsoft.com/office/drawing/2014/main" id="{20947C20-64FE-282C-1C5E-B1354FA13687}"/>
              </a:ext>
            </a:extLst>
          </p:cNvPr>
          <p:cNvSpPr>
            <a:spLocks noGrp="1"/>
          </p:cNvSpPr>
          <p:nvPr>
            <p:ph idx="1"/>
          </p:nvPr>
        </p:nvSpPr>
        <p:spPr/>
        <p:txBody>
          <a:bodyPr/>
          <a:lstStyle/>
          <a:p>
            <a:r>
              <a:rPr lang="en-US" dirty="0"/>
              <a:t>We are going to test six different water levels. We are going to demo three tests!</a:t>
            </a:r>
          </a:p>
          <a:p>
            <a:r>
              <a:rPr lang="en-US" dirty="0"/>
              <a:t>Full (at 38 oz) -100%</a:t>
            </a:r>
          </a:p>
          <a:p>
            <a:r>
              <a:rPr lang="en-US" dirty="0"/>
              <a:t>Half (at 19 oz) – 50%</a:t>
            </a:r>
          </a:p>
          <a:p>
            <a:r>
              <a:rPr lang="en-US" dirty="0"/>
              <a:t>Empty (0 oz) – 0%</a:t>
            </a:r>
          </a:p>
          <a:p>
            <a:pPr marL="0" indent="0">
              <a:buNone/>
            </a:pPr>
            <a:r>
              <a:rPr lang="en-US" dirty="0"/>
              <a:t> </a:t>
            </a:r>
          </a:p>
          <a:p>
            <a:r>
              <a:rPr lang="en-US" dirty="0"/>
              <a:t>We will also measure the water level with a ruler to ensure the accuracy is above 80%.</a:t>
            </a:r>
            <a:endParaRPr lang="en-US"/>
          </a:p>
        </p:txBody>
      </p:sp>
      <p:pic>
        <p:nvPicPr>
          <p:cNvPr id="21" name="Audio 20">
            <a:hlinkClick r:id="" action="ppaction://media"/>
            <a:extLst>
              <a:ext uri="{FF2B5EF4-FFF2-40B4-BE49-F238E27FC236}">
                <a16:creationId xmlns:a16="http://schemas.microsoft.com/office/drawing/2014/main" id="{BDFC28A4-4E02-7169-1CBF-13AF5DD75564}"/>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28374611"/>
      </p:ext>
    </p:extLst>
  </p:cSld>
  <p:clrMapOvr>
    <a:masterClrMapping/>
  </p:clrMapOvr>
  <mc:AlternateContent xmlns:mc="http://schemas.openxmlformats.org/markup-compatibility/2006">
    <mc:Choice xmlns:p14="http://schemas.microsoft.com/office/powerpoint/2010/main" Requires="p14">
      <p:transition spd="slow" p14:dur="2000" advTm="39783"/>
    </mc:Choice>
    <mc:Fallback>
      <p:transition spd="slow" advTm="397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179F5-1FE4-9487-5C28-85D86E5EC783}"/>
              </a:ext>
            </a:extLst>
          </p:cNvPr>
          <p:cNvSpPr>
            <a:spLocks noGrp="1"/>
          </p:cNvSpPr>
          <p:nvPr>
            <p:ph type="title"/>
          </p:nvPr>
        </p:nvSpPr>
        <p:spPr/>
        <p:txBody>
          <a:bodyPr/>
          <a:lstStyle/>
          <a:p>
            <a:r>
              <a:rPr lang="en-US" dirty="0"/>
              <a:t>Test Results for Water Level </a:t>
            </a:r>
          </a:p>
        </p:txBody>
      </p:sp>
      <p:graphicFrame>
        <p:nvGraphicFramePr>
          <p:cNvPr id="4" name="Content Placeholder 3">
            <a:extLst>
              <a:ext uri="{FF2B5EF4-FFF2-40B4-BE49-F238E27FC236}">
                <a16:creationId xmlns:a16="http://schemas.microsoft.com/office/drawing/2014/main" id="{738DAA19-C548-7E5E-2D0A-7F69A24A7136}"/>
              </a:ext>
            </a:extLst>
          </p:cNvPr>
          <p:cNvGraphicFramePr>
            <a:graphicFrameLocks noGrp="1"/>
          </p:cNvGraphicFramePr>
          <p:nvPr>
            <p:ph idx="1"/>
            <p:extLst>
              <p:ext uri="{D42A27DB-BD31-4B8C-83A1-F6EECF244321}">
                <p14:modId xmlns:p14="http://schemas.microsoft.com/office/powerpoint/2010/main" val="3633651435"/>
              </p:ext>
            </p:extLst>
          </p:nvPr>
        </p:nvGraphicFramePr>
        <p:xfrm>
          <a:off x="857780" y="2330686"/>
          <a:ext cx="8947150" cy="2494280"/>
        </p:xfrm>
        <a:graphic>
          <a:graphicData uri="http://schemas.openxmlformats.org/drawingml/2006/table">
            <a:tbl>
              <a:tblPr firstRow="1" bandRow="1">
                <a:tableStyleId>{073A0DAA-6AF3-43AB-8588-CEC1D06C72B9}</a:tableStyleId>
              </a:tblPr>
              <a:tblGrid>
                <a:gridCol w="1789430">
                  <a:extLst>
                    <a:ext uri="{9D8B030D-6E8A-4147-A177-3AD203B41FA5}">
                      <a16:colId xmlns:a16="http://schemas.microsoft.com/office/drawing/2014/main" val="2671624896"/>
                    </a:ext>
                  </a:extLst>
                </a:gridCol>
                <a:gridCol w="1789430">
                  <a:extLst>
                    <a:ext uri="{9D8B030D-6E8A-4147-A177-3AD203B41FA5}">
                      <a16:colId xmlns:a16="http://schemas.microsoft.com/office/drawing/2014/main" val="432463339"/>
                    </a:ext>
                  </a:extLst>
                </a:gridCol>
                <a:gridCol w="1789430">
                  <a:extLst>
                    <a:ext uri="{9D8B030D-6E8A-4147-A177-3AD203B41FA5}">
                      <a16:colId xmlns:a16="http://schemas.microsoft.com/office/drawing/2014/main" val="3878148423"/>
                    </a:ext>
                  </a:extLst>
                </a:gridCol>
                <a:gridCol w="1789430">
                  <a:extLst>
                    <a:ext uri="{9D8B030D-6E8A-4147-A177-3AD203B41FA5}">
                      <a16:colId xmlns:a16="http://schemas.microsoft.com/office/drawing/2014/main" val="4185785081"/>
                    </a:ext>
                  </a:extLst>
                </a:gridCol>
                <a:gridCol w="1789430">
                  <a:extLst>
                    <a:ext uri="{9D8B030D-6E8A-4147-A177-3AD203B41FA5}">
                      <a16:colId xmlns:a16="http://schemas.microsoft.com/office/drawing/2014/main" val="1377349066"/>
                    </a:ext>
                  </a:extLst>
                </a:gridCol>
              </a:tblGrid>
              <a:tr h="370840">
                <a:tc gridSpan="5">
                  <a:txBody>
                    <a:bodyPr/>
                    <a:lstStyle/>
                    <a:p>
                      <a:pPr algn="ctr"/>
                      <a:r>
                        <a:rPr lang="en-US" dirty="0"/>
                        <a:t>Water Level Sensor Testing</a:t>
                      </a:r>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dirty="0"/>
                    </a:p>
                  </a:txBody>
                  <a:tcPr/>
                </a:tc>
                <a:extLst>
                  <a:ext uri="{0D108BD9-81ED-4DB2-BD59-A6C34878D82A}">
                    <a16:rowId xmlns:a16="http://schemas.microsoft.com/office/drawing/2014/main" val="402914350"/>
                  </a:ext>
                </a:extLst>
              </a:tr>
              <a:tr h="370840">
                <a:tc>
                  <a:txBody>
                    <a:bodyPr/>
                    <a:lstStyle/>
                    <a:p>
                      <a:r>
                        <a:rPr lang="en-US" dirty="0"/>
                        <a:t>Water Level</a:t>
                      </a:r>
                    </a:p>
                  </a:txBody>
                  <a:tcPr/>
                </a:tc>
                <a:tc>
                  <a:txBody>
                    <a:bodyPr/>
                    <a:lstStyle/>
                    <a:p>
                      <a:r>
                        <a:rPr lang="en-US" dirty="0"/>
                        <a:t>Oz</a:t>
                      </a:r>
                    </a:p>
                  </a:txBody>
                  <a:tcPr/>
                </a:tc>
                <a:tc>
                  <a:txBody>
                    <a:bodyPr/>
                    <a:lstStyle/>
                    <a:p>
                      <a:r>
                        <a:rPr lang="en-US" dirty="0"/>
                        <a:t>Percent full (Ruler (cm))</a:t>
                      </a:r>
                    </a:p>
                  </a:txBody>
                  <a:tcPr/>
                </a:tc>
                <a:tc>
                  <a:txBody>
                    <a:bodyPr/>
                    <a:lstStyle/>
                    <a:p>
                      <a:r>
                        <a:rPr lang="en-US" dirty="0"/>
                        <a:t>Percent full (Sensor(cm))</a:t>
                      </a:r>
                    </a:p>
                  </a:txBody>
                  <a:tcPr/>
                </a:tc>
                <a:tc>
                  <a:txBody>
                    <a:bodyPr/>
                    <a:lstStyle/>
                    <a:p>
                      <a:r>
                        <a:rPr lang="en-US" dirty="0">
                          <a:highlight>
                            <a:srgbClr val="FFFF00"/>
                          </a:highlight>
                        </a:rPr>
                        <a:t>Accuracy</a:t>
                      </a:r>
                    </a:p>
                  </a:txBody>
                  <a:tcPr/>
                </a:tc>
                <a:extLst>
                  <a:ext uri="{0D108BD9-81ED-4DB2-BD59-A6C34878D82A}">
                    <a16:rowId xmlns:a16="http://schemas.microsoft.com/office/drawing/2014/main" val="2880784150"/>
                  </a:ext>
                </a:extLst>
              </a:tr>
              <a:tr h="370840">
                <a:tc>
                  <a:txBody>
                    <a:bodyPr/>
                    <a:lstStyle/>
                    <a:p>
                      <a:r>
                        <a:rPr lang="en-US" dirty="0"/>
                        <a:t>Full</a:t>
                      </a:r>
                    </a:p>
                  </a:txBody>
                  <a:tcPr/>
                </a:tc>
                <a:tc>
                  <a:txBody>
                    <a:bodyPr/>
                    <a:lstStyle/>
                    <a:p>
                      <a:r>
                        <a:rPr lang="en-US" dirty="0"/>
                        <a:t>38</a:t>
                      </a:r>
                    </a:p>
                  </a:txBody>
                  <a:tcPr/>
                </a:tc>
                <a:tc>
                  <a:txBody>
                    <a:bodyPr/>
                    <a:lstStyle/>
                    <a:p>
                      <a:r>
                        <a:rPr lang="en-US" dirty="0"/>
                        <a:t>6.1</a:t>
                      </a:r>
                    </a:p>
                  </a:txBody>
                  <a:tcPr/>
                </a:tc>
                <a:tc>
                  <a:txBody>
                    <a:bodyPr/>
                    <a:lstStyle/>
                    <a:p>
                      <a:r>
                        <a:rPr lang="en-US" dirty="0"/>
                        <a:t>7</a:t>
                      </a:r>
                    </a:p>
                  </a:txBody>
                  <a:tcPr/>
                </a:tc>
                <a:tc>
                  <a:txBody>
                    <a:bodyPr/>
                    <a:lstStyle/>
                    <a:p>
                      <a:r>
                        <a:rPr lang="en-US" dirty="0">
                          <a:highlight>
                            <a:srgbClr val="FFFF00"/>
                          </a:highlight>
                        </a:rPr>
                        <a:t>87%</a:t>
                      </a:r>
                    </a:p>
                  </a:txBody>
                  <a:tcPr/>
                </a:tc>
                <a:extLst>
                  <a:ext uri="{0D108BD9-81ED-4DB2-BD59-A6C34878D82A}">
                    <a16:rowId xmlns:a16="http://schemas.microsoft.com/office/drawing/2014/main" val="2656148760"/>
                  </a:ext>
                </a:extLst>
              </a:tr>
              <a:tr h="370840">
                <a:tc>
                  <a:txBody>
                    <a:bodyPr/>
                    <a:lstStyle/>
                    <a:p>
                      <a:r>
                        <a:rPr lang="en-US" dirty="0"/>
                        <a:t>Half</a:t>
                      </a:r>
                    </a:p>
                  </a:txBody>
                  <a:tcPr/>
                </a:tc>
                <a:tc>
                  <a:txBody>
                    <a:bodyPr/>
                    <a:lstStyle/>
                    <a:p>
                      <a:r>
                        <a:rPr lang="en-US" dirty="0"/>
                        <a:t>19</a:t>
                      </a:r>
                    </a:p>
                  </a:txBody>
                  <a:tcPr/>
                </a:tc>
                <a:tc>
                  <a:txBody>
                    <a:bodyPr/>
                    <a:lstStyle/>
                    <a:p>
                      <a:r>
                        <a:rPr lang="en-US" dirty="0"/>
                        <a:t>11.1</a:t>
                      </a:r>
                    </a:p>
                  </a:txBody>
                  <a:tcPr/>
                </a:tc>
                <a:tc>
                  <a:txBody>
                    <a:bodyPr/>
                    <a:lstStyle/>
                    <a:p>
                      <a:r>
                        <a:rPr lang="en-US" dirty="0"/>
                        <a:t>11.3</a:t>
                      </a:r>
                    </a:p>
                  </a:txBody>
                  <a:tcPr/>
                </a:tc>
                <a:tc>
                  <a:txBody>
                    <a:bodyPr/>
                    <a:lstStyle/>
                    <a:p>
                      <a:r>
                        <a:rPr lang="en-US" dirty="0">
                          <a:highlight>
                            <a:srgbClr val="FFFF00"/>
                          </a:highlight>
                        </a:rPr>
                        <a:t>98%</a:t>
                      </a:r>
                    </a:p>
                  </a:txBody>
                  <a:tcPr/>
                </a:tc>
                <a:extLst>
                  <a:ext uri="{0D108BD9-81ED-4DB2-BD59-A6C34878D82A}">
                    <a16:rowId xmlns:a16="http://schemas.microsoft.com/office/drawing/2014/main" val="1651152595"/>
                  </a:ext>
                </a:extLst>
              </a:tr>
              <a:tr h="370840">
                <a:tc>
                  <a:txBody>
                    <a:bodyPr/>
                    <a:lstStyle/>
                    <a:p>
                      <a:r>
                        <a:rPr lang="en-US" dirty="0"/>
                        <a:t>Less than half</a:t>
                      </a:r>
                    </a:p>
                  </a:txBody>
                  <a:tcPr/>
                </a:tc>
                <a:tc>
                  <a:txBody>
                    <a:bodyPr/>
                    <a:lstStyle/>
                    <a:p>
                      <a:r>
                        <a:rPr lang="en-US" dirty="0"/>
                        <a:t>6</a:t>
                      </a:r>
                    </a:p>
                  </a:txBody>
                  <a:tcPr/>
                </a:tc>
                <a:tc>
                  <a:txBody>
                    <a:bodyPr/>
                    <a:lstStyle/>
                    <a:p>
                      <a:r>
                        <a:rPr lang="en-US" dirty="0"/>
                        <a:t>13.6</a:t>
                      </a:r>
                    </a:p>
                  </a:txBody>
                  <a:tcPr/>
                </a:tc>
                <a:tc>
                  <a:txBody>
                    <a:bodyPr/>
                    <a:lstStyle/>
                    <a:p>
                      <a:r>
                        <a:rPr lang="en-US" dirty="0"/>
                        <a:t>14</a:t>
                      </a:r>
                    </a:p>
                  </a:txBody>
                  <a:tcPr/>
                </a:tc>
                <a:tc>
                  <a:txBody>
                    <a:bodyPr/>
                    <a:lstStyle/>
                    <a:p>
                      <a:r>
                        <a:rPr lang="en-US" dirty="0">
                          <a:highlight>
                            <a:srgbClr val="FFFF00"/>
                          </a:highlight>
                        </a:rPr>
                        <a:t>97%</a:t>
                      </a:r>
                    </a:p>
                  </a:txBody>
                  <a:tcPr/>
                </a:tc>
                <a:extLst>
                  <a:ext uri="{0D108BD9-81ED-4DB2-BD59-A6C34878D82A}">
                    <a16:rowId xmlns:a16="http://schemas.microsoft.com/office/drawing/2014/main" val="2906515155"/>
                  </a:ext>
                </a:extLst>
              </a:tr>
              <a:tr h="370840">
                <a:tc>
                  <a:txBody>
                    <a:bodyPr/>
                    <a:lstStyle/>
                    <a:p>
                      <a:r>
                        <a:rPr lang="en-US" dirty="0"/>
                        <a:t>Empty</a:t>
                      </a:r>
                    </a:p>
                  </a:txBody>
                  <a:tcPr/>
                </a:tc>
                <a:tc>
                  <a:txBody>
                    <a:bodyPr/>
                    <a:lstStyle/>
                    <a:p>
                      <a:r>
                        <a:rPr lang="en-US" dirty="0"/>
                        <a:t>0 </a:t>
                      </a:r>
                    </a:p>
                  </a:txBody>
                  <a:tcPr/>
                </a:tc>
                <a:tc>
                  <a:txBody>
                    <a:bodyPr/>
                    <a:lstStyle/>
                    <a:p>
                      <a:r>
                        <a:rPr lang="en-US" dirty="0"/>
                        <a:t>16.1</a:t>
                      </a:r>
                    </a:p>
                  </a:txBody>
                  <a:tcPr/>
                </a:tc>
                <a:tc>
                  <a:txBody>
                    <a:bodyPr/>
                    <a:lstStyle/>
                    <a:p>
                      <a:r>
                        <a:rPr lang="en-US" dirty="0"/>
                        <a:t>15.7</a:t>
                      </a:r>
                    </a:p>
                  </a:txBody>
                  <a:tcPr/>
                </a:tc>
                <a:tc>
                  <a:txBody>
                    <a:bodyPr/>
                    <a:lstStyle/>
                    <a:p>
                      <a:r>
                        <a:rPr lang="en-US" dirty="0">
                          <a:highlight>
                            <a:srgbClr val="FFFF00"/>
                          </a:highlight>
                        </a:rPr>
                        <a:t>97%</a:t>
                      </a:r>
                    </a:p>
                  </a:txBody>
                  <a:tcPr/>
                </a:tc>
                <a:extLst>
                  <a:ext uri="{0D108BD9-81ED-4DB2-BD59-A6C34878D82A}">
                    <a16:rowId xmlns:a16="http://schemas.microsoft.com/office/drawing/2014/main" val="3847197973"/>
                  </a:ext>
                </a:extLst>
              </a:tr>
            </a:tbl>
          </a:graphicData>
        </a:graphic>
      </p:graphicFrame>
      <p:pic>
        <p:nvPicPr>
          <p:cNvPr id="24" name="Audio 23">
            <a:hlinkClick r:id="" action="ppaction://media"/>
            <a:extLst>
              <a:ext uri="{FF2B5EF4-FFF2-40B4-BE49-F238E27FC236}">
                <a16:creationId xmlns:a16="http://schemas.microsoft.com/office/drawing/2014/main" id="{09CECFCE-B48F-1CDF-F95E-E86253E4DF1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201575487"/>
      </p:ext>
    </p:extLst>
  </p:cSld>
  <p:clrMapOvr>
    <a:masterClrMapping/>
  </p:clrMapOvr>
  <mc:AlternateContent xmlns:mc="http://schemas.openxmlformats.org/markup-compatibility/2006">
    <mc:Choice xmlns:p14="http://schemas.microsoft.com/office/powerpoint/2010/main" Requires="p14">
      <p:transition spd="slow" p14:dur="2000" advTm="35136"/>
    </mc:Choice>
    <mc:Fallback>
      <p:transition spd="slow" advTm="351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D0E49-A104-64BF-69A5-B45603122C84}"/>
              </a:ext>
            </a:extLst>
          </p:cNvPr>
          <p:cNvSpPr>
            <a:spLocks noGrp="1"/>
          </p:cNvSpPr>
          <p:nvPr>
            <p:ph type="title"/>
          </p:nvPr>
        </p:nvSpPr>
        <p:spPr/>
        <p:txBody>
          <a:bodyPr/>
          <a:lstStyle/>
          <a:p>
            <a:r>
              <a:rPr lang="en-US" dirty="0"/>
              <a:t>Test Procedures for SNR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2B64C81-593A-611E-C563-276F9D5AE223}"/>
                  </a:ext>
                </a:extLst>
              </p:cNvPr>
              <p:cNvSpPr>
                <a:spLocks noGrp="1"/>
              </p:cNvSpPr>
              <p:nvPr>
                <p:ph idx="1"/>
              </p:nvPr>
            </p:nvSpPr>
            <p:spPr/>
            <p:txBody>
              <a:bodyPr/>
              <a:lstStyle/>
              <a:p>
                <a:r>
                  <a:rPr lang="en-US" dirty="0"/>
                  <a:t>Measure ambient lighting. </a:t>
                </a:r>
              </a:p>
              <a:p>
                <a:r>
                  <a:rPr lang="en-US" dirty="0"/>
                  <a:t>Measure ambient and LED lighting at the same time.</a:t>
                </a:r>
              </a:p>
              <a:p>
                <a:r>
                  <a:rPr lang="en-US" dirty="0"/>
                  <a:t>Use the following formula to calculate SNR in dBs:</a:t>
                </a:r>
              </a:p>
              <a:p>
                <a14:m>
                  <m:oMath xmlns:m="http://schemas.openxmlformats.org/officeDocument/2006/math">
                    <m:r>
                      <a:rPr lang="en-US" b="0" i="1" smtClean="0">
                        <a:latin typeface="Cambria Math" panose="02040503050406030204" pitchFamily="18" charset="0"/>
                      </a:rPr>
                      <m:t>𝑆𝑁𝑅</m:t>
                    </m:r>
                    <m:r>
                      <a:rPr lang="en-US" b="0" i="1" smtClean="0">
                        <a:latin typeface="Cambria Math" panose="02040503050406030204" pitchFamily="18" charset="0"/>
                      </a:rPr>
                      <m:t>=−20 </m:t>
                    </m:r>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𝑙𝑜𝑔</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𝐴𝑚𝑏𝑖𝑒𝑛𝑡</m:t>
                            </m:r>
                          </m:num>
                          <m:den>
                            <m:r>
                              <a:rPr lang="en-US" b="0" i="1" smtClean="0">
                                <a:latin typeface="Cambria Math" panose="02040503050406030204" pitchFamily="18" charset="0"/>
                              </a:rPr>
                              <m:t>𝐴𝑚𝑏𝑖𝑒𝑛𝑡</m:t>
                            </m:r>
                            <m:r>
                              <a:rPr lang="en-US" b="0" i="1" smtClean="0">
                                <a:latin typeface="Cambria Math" panose="02040503050406030204" pitchFamily="18" charset="0"/>
                              </a:rPr>
                              <m:t>+</m:t>
                            </m:r>
                            <m:r>
                              <a:rPr lang="en-US" b="0" i="1" smtClean="0">
                                <a:latin typeface="Cambria Math" panose="02040503050406030204" pitchFamily="18" charset="0"/>
                              </a:rPr>
                              <m:t>𝐼𝑛𝑡𝑒𝑛𝑠𝑖𝑡𝑦</m:t>
                            </m:r>
                          </m:den>
                        </m:f>
                      </m:e>
                    </m:d>
                    <m:r>
                      <a:rPr lang="en-US" b="0" i="1" smtClean="0">
                        <a:latin typeface="Cambria Math" panose="02040503050406030204" pitchFamily="18" charset="0"/>
                      </a:rPr>
                      <m:t> </m:t>
                    </m:r>
                  </m:oMath>
                </a14:m>
                <a:endParaRPr lang="en-US" dirty="0"/>
              </a:p>
            </p:txBody>
          </p:sp>
        </mc:Choice>
        <mc:Fallback xmlns="">
          <p:sp>
            <p:nvSpPr>
              <p:cNvPr id="3" name="Content Placeholder 2">
                <a:extLst>
                  <a:ext uri="{FF2B5EF4-FFF2-40B4-BE49-F238E27FC236}">
                    <a16:creationId xmlns:a16="http://schemas.microsoft.com/office/drawing/2014/main" id="{D2B64C81-593A-611E-C563-276F9D5AE223}"/>
                  </a:ext>
                </a:extLst>
              </p:cNvPr>
              <p:cNvSpPr>
                <a:spLocks noGrp="1" noRot="1" noChangeAspect="1" noMove="1" noResize="1" noEditPoints="1" noAdjustHandles="1" noChangeArrowheads="1" noChangeShapeType="1" noTextEdit="1"/>
              </p:cNvSpPr>
              <p:nvPr>
                <p:ph idx="1"/>
              </p:nvPr>
            </p:nvSpPr>
            <p:spPr>
              <a:blipFill>
                <a:blip r:embed="rId4"/>
                <a:stretch>
                  <a:fillRect l="-341" t="-872"/>
                </a:stretch>
              </a:blipFill>
            </p:spPr>
            <p:txBody>
              <a:bodyPr/>
              <a:lstStyle/>
              <a:p>
                <a:r>
                  <a:rPr lang="en-US">
                    <a:noFill/>
                  </a:rPr>
                  <a:t> </a:t>
                </a:r>
              </a:p>
            </p:txBody>
          </p:sp>
        </mc:Fallback>
      </mc:AlternateContent>
      <p:pic>
        <p:nvPicPr>
          <p:cNvPr id="12" name="Audio 11">
            <a:hlinkClick r:id="" action="ppaction://media"/>
            <a:extLst>
              <a:ext uri="{FF2B5EF4-FFF2-40B4-BE49-F238E27FC236}">
                <a16:creationId xmlns:a16="http://schemas.microsoft.com/office/drawing/2014/main" id="{DCB84CE0-F946-DD6B-A657-53E9F7634D30}"/>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86910392"/>
      </p:ext>
    </p:extLst>
  </p:cSld>
  <p:clrMapOvr>
    <a:masterClrMapping/>
  </p:clrMapOvr>
  <mc:AlternateContent xmlns:mc="http://schemas.openxmlformats.org/markup-compatibility/2006" xmlns:p14="http://schemas.microsoft.com/office/powerpoint/2010/main">
    <mc:Choice Requires="p14">
      <p:transition spd="slow" p14:dur="2000" advTm="16150"/>
    </mc:Choice>
    <mc:Fallback xmlns="">
      <p:transition spd="slow" advTm="161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53371-0728-DAEE-DA6E-902E2D5F743C}"/>
              </a:ext>
            </a:extLst>
          </p:cNvPr>
          <p:cNvSpPr>
            <a:spLocks noGrp="1"/>
          </p:cNvSpPr>
          <p:nvPr>
            <p:ph type="title"/>
          </p:nvPr>
        </p:nvSpPr>
        <p:spPr/>
        <p:txBody>
          <a:bodyPr/>
          <a:lstStyle/>
          <a:p>
            <a:r>
              <a:rPr lang="en-US" dirty="0"/>
              <a:t>Test Results for SNR</a:t>
            </a:r>
          </a:p>
        </p:txBody>
      </p:sp>
      <p:graphicFrame>
        <p:nvGraphicFramePr>
          <p:cNvPr id="4" name="Content Placeholder 3">
            <a:extLst>
              <a:ext uri="{FF2B5EF4-FFF2-40B4-BE49-F238E27FC236}">
                <a16:creationId xmlns:a16="http://schemas.microsoft.com/office/drawing/2014/main" id="{05B66815-2C4C-F01D-24B6-C5833A25FBC9}"/>
              </a:ext>
            </a:extLst>
          </p:cNvPr>
          <p:cNvGraphicFramePr>
            <a:graphicFrameLocks noGrp="1"/>
          </p:cNvGraphicFramePr>
          <p:nvPr>
            <p:ph idx="1"/>
            <p:extLst>
              <p:ext uri="{D42A27DB-BD31-4B8C-83A1-F6EECF244321}">
                <p14:modId xmlns:p14="http://schemas.microsoft.com/office/powerpoint/2010/main" val="2840036281"/>
              </p:ext>
            </p:extLst>
          </p:nvPr>
        </p:nvGraphicFramePr>
        <p:xfrm>
          <a:off x="646111" y="1393877"/>
          <a:ext cx="3578860" cy="4450080"/>
        </p:xfrm>
        <a:graphic>
          <a:graphicData uri="http://schemas.openxmlformats.org/drawingml/2006/table">
            <a:tbl>
              <a:tblPr firstRow="1" bandRow="1">
                <a:tableStyleId>{073A0DAA-6AF3-43AB-8588-CEC1D06C72B9}</a:tableStyleId>
              </a:tblPr>
              <a:tblGrid>
                <a:gridCol w="1789430">
                  <a:extLst>
                    <a:ext uri="{9D8B030D-6E8A-4147-A177-3AD203B41FA5}">
                      <a16:colId xmlns:a16="http://schemas.microsoft.com/office/drawing/2014/main" val="4279002278"/>
                    </a:ext>
                  </a:extLst>
                </a:gridCol>
                <a:gridCol w="1789430">
                  <a:extLst>
                    <a:ext uri="{9D8B030D-6E8A-4147-A177-3AD203B41FA5}">
                      <a16:colId xmlns:a16="http://schemas.microsoft.com/office/drawing/2014/main" val="3207964801"/>
                    </a:ext>
                  </a:extLst>
                </a:gridCol>
              </a:tblGrid>
              <a:tr h="370840">
                <a:tc gridSpan="2">
                  <a:txBody>
                    <a:bodyPr/>
                    <a:lstStyle/>
                    <a:p>
                      <a:r>
                        <a:rPr lang="en-US" dirty="0"/>
                        <a:t>SNR Testing </a:t>
                      </a:r>
                    </a:p>
                  </a:txBody>
                  <a:tcPr/>
                </a:tc>
                <a:tc hMerge="1">
                  <a:txBody>
                    <a:bodyPr/>
                    <a:lstStyle/>
                    <a:p>
                      <a:endParaRPr lang="en-US"/>
                    </a:p>
                  </a:txBody>
                  <a:tcPr/>
                </a:tc>
                <a:extLst>
                  <a:ext uri="{0D108BD9-81ED-4DB2-BD59-A6C34878D82A}">
                    <a16:rowId xmlns:a16="http://schemas.microsoft.com/office/drawing/2014/main" val="3911374661"/>
                  </a:ext>
                </a:extLst>
              </a:tr>
              <a:tr h="370840">
                <a:tc>
                  <a:txBody>
                    <a:bodyPr/>
                    <a:lstStyle/>
                    <a:p>
                      <a:r>
                        <a:rPr lang="en-US" dirty="0"/>
                        <a:t>Trial #</a:t>
                      </a:r>
                    </a:p>
                  </a:txBody>
                  <a:tcPr/>
                </a:tc>
                <a:tc>
                  <a:txBody>
                    <a:bodyPr/>
                    <a:lstStyle/>
                    <a:p>
                      <a:r>
                        <a:rPr lang="en-US" dirty="0"/>
                        <a:t>Reading (dB)</a:t>
                      </a:r>
                    </a:p>
                  </a:txBody>
                  <a:tcPr/>
                </a:tc>
                <a:extLst>
                  <a:ext uri="{0D108BD9-81ED-4DB2-BD59-A6C34878D82A}">
                    <a16:rowId xmlns:a16="http://schemas.microsoft.com/office/drawing/2014/main" val="1687876053"/>
                  </a:ext>
                </a:extLst>
              </a:tr>
              <a:tr h="370840">
                <a:tc>
                  <a:txBody>
                    <a:bodyPr/>
                    <a:lstStyle/>
                    <a:p>
                      <a:r>
                        <a:rPr lang="en-US" dirty="0"/>
                        <a:t>1</a:t>
                      </a:r>
                    </a:p>
                  </a:txBody>
                  <a:tcPr/>
                </a:tc>
                <a:tc>
                  <a:txBody>
                    <a:bodyPr/>
                    <a:lstStyle/>
                    <a:p>
                      <a:r>
                        <a:rPr lang="en-US" dirty="0"/>
                        <a:t>70.39</a:t>
                      </a:r>
                    </a:p>
                  </a:txBody>
                  <a:tcPr/>
                </a:tc>
                <a:extLst>
                  <a:ext uri="{0D108BD9-81ED-4DB2-BD59-A6C34878D82A}">
                    <a16:rowId xmlns:a16="http://schemas.microsoft.com/office/drawing/2014/main" val="629804430"/>
                  </a:ext>
                </a:extLst>
              </a:tr>
              <a:tr h="370840">
                <a:tc>
                  <a:txBody>
                    <a:bodyPr/>
                    <a:lstStyle/>
                    <a:p>
                      <a:r>
                        <a:rPr lang="en-US" dirty="0"/>
                        <a:t>2</a:t>
                      </a:r>
                    </a:p>
                  </a:txBody>
                  <a:tcPr/>
                </a:tc>
                <a:tc>
                  <a:txBody>
                    <a:bodyPr/>
                    <a:lstStyle/>
                    <a:p>
                      <a:r>
                        <a:rPr lang="en-US" dirty="0"/>
                        <a:t>70.4</a:t>
                      </a:r>
                    </a:p>
                  </a:txBody>
                  <a:tcPr/>
                </a:tc>
                <a:extLst>
                  <a:ext uri="{0D108BD9-81ED-4DB2-BD59-A6C34878D82A}">
                    <a16:rowId xmlns:a16="http://schemas.microsoft.com/office/drawing/2014/main" val="3580247574"/>
                  </a:ext>
                </a:extLst>
              </a:tr>
              <a:tr h="370840">
                <a:tc>
                  <a:txBody>
                    <a:bodyPr/>
                    <a:lstStyle/>
                    <a:p>
                      <a:r>
                        <a:rPr lang="en-US" dirty="0"/>
                        <a:t>3</a:t>
                      </a:r>
                    </a:p>
                  </a:txBody>
                  <a:tcPr/>
                </a:tc>
                <a:tc>
                  <a:txBody>
                    <a:bodyPr/>
                    <a:lstStyle/>
                    <a:p>
                      <a:r>
                        <a:rPr lang="en-US" dirty="0"/>
                        <a:t>70.4</a:t>
                      </a:r>
                    </a:p>
                  </a:txBody>
                  <a:tcPr/>
                </a:tc>
                <a:extLst>
                  <a:ext uri="{0D108BD9-81ED-4DB2-BD59-A6C34878D82A}">
                    <a16:rowId xmlns:a16="http://schemas.microsoft.com/office/drawing/2014/main" val="1443252567"/>
                  </a:ext>
                </a:extLst>
              </a:tr>
              <a:tr h="370840">
                <a:tc>
                  <a:txBody>
                    <a:bodyPr/>
                    <a:lstStyle/>
                    <a:p>
                      <a:r>
                        <a:rPr lang="en-US" dirty="0"/>
                        <a:t>4</a:t>
                      </a:r>
                    </a:p>
                  </a:txBody>
                  <a:tcPr/>
                </a:tc>
                <a:tc>
                  <a:txBody>
                    <a:bodyPr/>
                    <a:lstStyle/>
                    <a:p>
                      <a:r>
                        <a:rPr lang="en-US" dirty="0"/>
                        <a:t>78.1</a:t>
                      </a:r>
                    </a:p>
                  </a:txBody>
                  <a:tcPr/>
                </a:tc>
                <a:extLst>
                  <a:ext uri="{0D108BD9-81ED-4DB2-BD59-A6C34878D82A}">
                    <a16:rowId xmlns:a16="http://schemas.microsoft.com/office/drawing/2014/main" val="4037548754"/>
                  </a:ext>
                </a:extLst>
              </a:tr>
              <a:tr h="370840">
                <a:tc>
                  <a:txBody>
                    <a:bodyPr/>
                    <a:lstStyle/>
                    <a:p>
                      <a:r>
                        <a:rPr lang="en-US" dirty="0"/>
                        <a:t>5</a:t>
                      </a:r>
                    </a:p>
                  </a:txBody>
                  <a:tcPr/>
                </a:tc>
                <a:tc>
                  <a:txBody>
                    <a:bodyPr/>
                    <a:lstStyle/>
                    <a:p>
                      <a:r>
                        <a:rPr lang="en-US" dirty="0"/>
                        <a:t>78.1</a:t>
                      </a:r>
                    </a:p>
                  </a:txBody>
                  <a:tcPr/>
                </a:tc>
                <a:extLst>
                  <a:ext uri="{0D108BD9-81ED-4DB2-BD59-A6C34878D82A}">
                    <a16:rowId xmlns:a16="http://schemas.microsoft.com/office/drawing/2014/main" val="951284229"/>
                  </a:ext>
                </a:extLst>
              </a:tr>
              <a:tr h="370840">
                <a:tc>
                  <a:txBody>
                    <a:bodyPr/>
                    <a:lstStyle/>
                    <a:p>
                      <a:r>
                        <a:rPr lang="en-US" dirty="0"/>
                        <a:t>6</a:t>
                      </a:r>
                    </a:p>
                  </a:txBody>
                  <a:tcPr/>
                </a:tc>
                <a:tc>
                  <a:txBody>
                    <a:bodyPr/>
                    <a:lstStyle/>
                    <a:p>
                      <a:r>
                        <a:rPr lang="en-US" dirty="0"/>
                        <a:t>70.39</a:t>
                      </a:r>
                    </a:p>
                  </a:txBody>
                  <a:tcPr/>
                </a:tc>
                <a:extLst>
                  <a:ext uri="{0D108BD9-81ED-4DB2-BD59-A6C34878D82A}">
                    <a16:rowId xmlns:a16="http://schemas.microsoft.com/office/drawing/2014/main" val="4184569195"/>
                  </a:ext>
                </a:extLst>
              </a:tr>
              <a:tr h="370840">
                <a:tc>
                  <a:txBody>
                    <a:bodyPr/>
                    <a:lstStyle/>
                    <a:p>
                      <a:r>
                        <a:rPr lang="en-US" dirty="0"/>
                        <a:t>7</a:t>
                      </a:r>
                    </a:p>
                  </a:txBody>
                  <a:tcPr/>
                </a:tc>
                <a:tc>
                  <a:txBody>
                    <a:bodyPr/>
                    <a:lstStyle/>
                    <a:p>
                      <a:r>
                        <a:rPr lang="en-US" dirty="0"/>
                        <a:t>70.4</a:t>
                      </a:r>
                    </a:p>
                  </a:txBody>
                  <a:tcPr/>
                </a:tc>
                <a:extLst>
                  <a:ext uri="{0D108BD9-81ED-4DB2-BD59-A6C34878D82A}">
                    <a16:rowId xmlns:a16="http://schemas.microsoft.com/office/drawing/2014/main" val="3119483709"/>
                  </a:ext>
                </a:extLst>
              </a:tr>
              <a:tr h="370840">
                <a:tc>
                  <a:txBody>
                    <a:bodyPr/>
                    <a:lstStyle/>
                    <a:p>
                      <a:r>
                        <a:rPr lang="en-US" dirty="0"/>
                        <a:t>8</a:t>
                      </a:r>
                    </a:p>
                  </a:txBody>
                  <a:tcPr/>
                </a:tc>
                <a:tc>
                  <a:txBody>
                    <a:bodyPr/>
                    <a:lstStyle/>
                    <a:p>
                      <a:r>
                        <a:rPr lang="en-US" dirty="0"/>
                        <a:t>70.41</a:t>
                      </a:r>
                    </a:p>
                  </a:txBody>
                  <a:tcPr/>
                </a:tc>
                <a:extLst>
                  <a:ext uri="{0D108BD9-81ED-4DB2-BD59-A6C34878D82A}">
                    <a16:rowId xmlns:a16="http://schemas.microsoft.com/office/drawing/2014/main" val="3195362875"/>
                  </a:ext>
                </a:extLst>
              </a:tr>
              <a:tr h="370840">
                <a:tc>
                  <a:txBody>
                    <a:bodyPr/>
                    <a:lstStyle/>
                    <a:p>
                      <a:r>
                        <a:rPr lang="en-US" dirty="0"/>
                        <a:t>9</a:t>
                      </a:r>
                    </a:p>
                  </a:txBody>
                  <a:tcPr/>
                </a:tc>
                <a:tc>
                  <a:txBody>
                    <a:bodyPr/>
                    <a:lstStyle/>
                    <a:p>
                      <a:r>
                        <a:rPr lang="en-US" dirty="0"/>
                        <a:t>70.4</a:t>
                      </a:r>
                    </a:p>
                  </a:txBody>
                  <a:tcPr/>
                </a:tc>
                <a:extLst>
                  <a:ext uri="{0D108BD9-81ED-4DB2-BD59-A6C34878D82A}">
                    <a16:rowId xmlns:a16="http://schemas.microsoft.com/office/drawing/2014/main" val="478986225"/>
                  </a:ext>
                </a:extLst>
              </a:tr>
              <a:tr h="370840">
                <a:tc>
                  <a:txBody>
                    <a:bodyPr/>
                    <a:lstStyle/>
                    <a:p>
                      <a:r>
                        <a:rPr lang="en-US" dirty="0"/>
                        <a:t>10</a:t>
                      </a:r>
                    </a:p>
                  </a:txBody>
                  <a:tcPr/>
                </a:tc>
                <a:tc>
                  <a:txBody>
                    <a:bodyPr/>
                    <a:lstStyle/>
                    <a:p>
                      <a:r>
                        <a:rPr lang="en-US" dirty="0"/>
                        <a:t>70.4</a:t>
                      </a:r>
                    </a:p>
                  </a:txBody>
                  <a:tcPr/>
                </a:tc>
                <a:extLst>
                  <a:ext uri="{0D108BD9-81ED-4DB2-BD59-A6C34878D82A}">
                    <a16:rowId xmlns:a16="http://schemas.microsoft.com/office/drawing/2014/main" val="1155777451"/>
                  </a:ext>
                </a:extLst>
              </a:tr>
            </a:tbl>
          </a:graphicData>
        </a:graphic>
      </p:graphicFrame>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D53A9CDD-317A-FD58-E51D-A8C1FA6F25BA}"/>
                  </a:ext>
                </a:extLst>
              </p:cNvPr>
              <p:cNvSpPr txBox="1"/>
              <p:nvPr/>
            </p:nvSpPr>
            <p:spPr>
              <a:xfrm>
                <a:off x="4897113" y="2632179"/>
                <a:ext cx="6528619" cy="1593641"/>
              </a:xfrm>
              <a:prstGeom prst="rect">
                <a:avLst/>
              </a:prstGeom>
              <a:noFill/>
            </p:spPr>
            <p:txBody>
              <a:bodyPr wrap="square" rtlCol="0">
                <a:spAutoFit/>
              </a:bodyPr>
              <a:lstStyle/>
              <a:p>
                <a:pPr marL="285750" indent="-285750">
                  <a:buFont typeface="Arial" panose="020B0604020202020204" pitchFamily="34" charset="0"/>
                  <a:buChar char="•"/>
                </a:pPr>
                <a:r>
                  <a:rPr lang="en-US" dirty="0"/>
                  <a:t>Test results show we are getting double the SNR as anticipated. </a:t>
                </a:r>
              </a:p>
              <a:p>
                <a:pPr marL="285750" indent="-285750">
                  <a:buFont typeface="Arial" panose="020B0604020202020204" pitchFamily="34" charset="0"/>
                  <a:buChar char="•"/>
                </a:pPr>
                <a:r>
                  <a:rPr lang="en-US" dirty="0"/>
                  <a:t>When the lid is on, we get SNR readings of 170 or more</a:t>
                </a:r>
              </a:p>
              <a:p>
                <a:endParaRPr lang="en-US" dirty="0"/>
              </a:p>
              <a:p>
                <a:pPr marL="285750" indent="-285750">
                  <a:buFont typeface="Arial" panose="020B0604020202020204" pitchFamily="34" charset="0"/>
                  <a:buChar char="•"/>
                </a:pPr>
                <a14:m>
                  <m:oMath xmlns:m="http://schemas.openxmlformats.org/officeDocument/2006/math">
                    <m:sSub>
                      <m:sSubPr>
                        <m:ctrlPr>
                          <a:rPr lang="en-US" i="1" smtClean="0">
                            <a:effectLst/>
                            <a:latin typeface="Cambria Math" panose="02040503050406030204" pitchFamily="18" charset="0"/>
                            <a:cs typeface="Times New Roman" panose="02020603050405020304" pitchFamily="18" charset="0"/>
                          </a:rPr>
                        </m:ctrlPr>
                      </m:sSubPr>
                      <m:e>
                        <m:r>
                          <a:rPr lang="en-US" sz="1800" i="1">
                            <a:effectLst/>
                            <a:latin typeface="Cambria Math" panose="02040503050406030204" pitchFamily="18" charset="0"/>
                            <a:ea typeface="Aptos" panose="020B0004020202020204" pitchFamily="34" charset="0"/>
                            <a:cs typeface="Times New Roman" panose="02020603050405020304" pitchFamily="18" charset="0"/>
                          </a:rPr>
                          <m:t>𝑆𝑁𝑅</m:t>
                        </m:r>
                      </m:e>
                      <m:sub>
                        <m:r>
                          <a:rPr lang="en-US" sz="1800" i="1">
                            <a:effectLst/>
                            <a:latin typeface="Cambria Math" panose="02040503050406030204" pitchFamily="18" charset="0"/>
                            <a:ea typeface="Aptos" panose="020B0004020202020204" pitchFamily="34" charset="0"/>
                            <a:cs typeface="Times New Roman" panose="02020603050405020304" pitchFamily="18" charset="0"/>
                          </a:rPr>
                          <m:t>𝑡h𝑒𝑜𝑟𝑒𝑡𝑖𝑐𝑎𝑙</m:t>
                        </m:r>
                      </m:sub>
                    </m:sSub>
                    <m:r>
                      <a:rPr lang="en-US" sz="1800" i="1">
                        <a:effectLst/>
                        <a:latin typeface="Cambria Math" panose="02040503050406030204" pitchFamily="18" charset="0"/>
                        <a:ea typeface="Aptos" panose="020B0004020202020204" pitchFamily="34" charset="0"/>
                        <a:cs typeface="Times New Roman" panose="02020603050405020304" pitchFamily="18" charset="0"/>
                      </a:rPr>
                      <m:t>=−20</m:t>
                    </m:r>
                    <m:func>
                      <m:funcPr>
                        <m:ctrlPr>
                          <a:rPr lang="en-US" i="1">
                            <a:effectLst/>
                            <a:latin typeface="Cambria Math" panose="02040503050406030204" pitchFamily="18" charset="0"/>
                            <a:cs typeface="Times New Roman" panose="02020603050405020304" pitchFamily="18" charset="0"/>
                          </a:rPr>
                        </m:ctrlPr>
                      </m:funcPr>
                      <m:fName>
                        <m:r>
                          <m:rPr>
                            <m:sty m:val="p"/>
                          </m:rPr>
                          <a:rPr lang="en-US" sz="1800">
                            <a:effectLst/>
                            <a:latin typeface="Cambria Math" panose="02040503050406030204" pitchFamily="18" charset="0"/>
                            <a:ea typeface="Aptos" panose="020B0004020202020204" pitchFamily="34" charset="0"/>
                            <a:cs typeface="Times New Roman" panose="02020603050405020304" pitchFamily="18" charset="0"/>
                          </a:rPr>
                          <m:t>log</m:t>
                        </m:r>
                      </m:fName>
                      <m:e>
                        <m:f>
                          <m:fPr>
                            <m:ctrlPr>
                              <a:rPr lang="en-US" i="1">
                                <a:effectLst/>
                                <a:latin typeface="Cambria Math" panose="02040503050406030204" pitchFamily="18" charset="0"/>
                                <a:cs typeface="Times New Roman" panose="02020603050405020304" pitchFamily="18" charset="0"/>
                              </a:rPr>
                            </m:ctrlPr>
                          </m:fPr>
                          <m:num>
                            <m:r>
                              <a:rPr lang="en-US" sz="1800" i="1">
                                <a:effectLst/>
                                <a:latin typeface="Cambria Math" panose="02040503050406030204" pitchFamily="18" charset="0"/>
                                <a:ea typeface="Aptos" panose="020B0004020202020204" pitchFamily="34" charset="0"/>
                                <a:cs typeface="Times New Roman" panose="02020603050405020304" pitchFamily="18" charset="0"/>
                              </a:rPr>
                              <m:t>4.98µ</m:t>
                            </m:r>
                            <m:r>
                              <a:rPr lang="en-US" sz="1800" i="1">
                                <a:effectLst/>
                                <a:latin typeface="Cambria Math" panose="02040503050406030204" pitchFamily="18" charset="0"/>
                                <a:ea typeface="Aptos" panose="020B0004020202020204" pitchFamily="34" charset="0"/>
                                <a:cs typeface="Times New Roman" panose="02020603050405020304" pitchFamily="18" charset="0"/>
                              </a:rPr>
                              <m:t>𝑊</m:t>
                            </m:r>
                          </m:num>
                          <m:den>
                            <m:r>
                              <a:rPr lang="en-US" sz="1800" i="1">
                                <a:effectLst/>
                                <a:latin typeface="Cambria Math" panose="02040503050406030204" pitchFamily="18" charset="0"/>
                                <a:ea typeface="Aptos" panose="020B0004020202020204" pitchFamily="34" charset="0"/>
                                <a:cs typeface="Times New Roman" panose="02020603050405020304" pitchFamily="18" charset="0"/>
                              </a:rPr>
                              <m:t>2</m:t>
                            </m:r>
                            <m:r>
                              <a:rPr lang="en-US" sz="1800" i="1">
                                <a:effectLst/>
                                <a:latin typeface="Cambria Math" panose="02040503050406030204" pitchFamily="18" charset="0"/>
                                <a:ea typeface="Aptos" panose="020B0004020202020204" pitchFamily="34" charset="0"/>
                                <a:cs typeface="Times New Roman" panose="02020603050405020304" pitchFamily="18" charset="0"/>
                              </a:rPr>
                              <m:t>𝑚𝑊</m:t>
                            </m:r>
                          </m:den>
                        </m:f>
                        <m:r>
                          <a:rPr lang="en-US" sz="1800" i="1">
                            <a:effectLst/>
                            <a:latin typeface="Cambria Math" panose="02040503050406030204" pitchFamily="18" charset="0"/>
                            <a:ea typeface="Aptos" panose="020B0004020202020204" pitchFamily="34" charset="0"/>
                            <a:cs typeface="Times New Roman" panose="02020603050405020304" pitchFamily="18" charset="0"/>
                          </a:rPr>
                          <m:t>=52</m:t>
                        </m:r>
                        <m:r>
                          <a:rPr lang="en-US" sz="1800" i="1">
                            <a:effectLst/>
                            <a:latin typeface="Cambria Math" panose="02040503050406030204" pitchFamily="18" charset="0"/>
                            <a:ea typeface="Aptos" panose="020B0004020202020204" pitchFamily="34" charset="0"/>
                            <a:cs typeface="Times New Roman" panose="02020603050405020304" pitchFamily="18" charset="0"/>
                          </a:rPr>
                          <m:t>𝑑𝐵</m:t>
                        </m:r>
                      </m:e>
                    </m:func>
                    <m:r>
                      <a:rPr lang="en-US" sz="1800" i="1">
                        <a:effectLst/>
                        <a:latin typeface="Cambria Math" panose="02040503050406030204" pitchFamily="18" charset="0"/>
                        <a:ea typeface="Aptos" panose="020B0004020202020204" pitchFamily="34" charset="0"/>
                        <a:cs typeface="Times New Roman" panose="02020603050405020304" pitchFamily="18" charset="0"/>
                      </a:rPr>
                      <m:t> </m:t>
                    </m:r>
                  </m:oMath>
                </a14:m>
                <a:endParaRPr lang="en-US" dirty="0"/>
              </a:p>
            </p:txBody>
          </p:sp>
        </mc:Choice>
        <mc:Fallback xmlns="">
          <p:sp>
            <p:nvSpPr>
              <p:cNvPr id="5" name="TextBox 4">
                <a:extLst>
                  <a:ext uri="{FF2B5EF4-FFF2-40B4-BE49-F238E27FC236}">
                    <a16:creationId xmlns:a16="http://schemas.microsoft.com/office/drawing/2014/main" id="{D53A9CDD-317A-FD58-E51D-A8C1FA6F25BA}"/>
                  </a:ext>
                </a:extLst>
              </p:cNvPr>
              <p:cNvSpPr txBox="1">
                <a:spLocks noRot="1" noChangeAspect="1" noMove="1" noResize="1" noEditPoints="1" noAdjustHandles="1" noChangeArrowheads="1" noChangeShapeType="1" noTextEdit="1"/>
              </p:cNvSpPr>
              <p:nvPr/>
            </p:nvSpPr>
            <p:spPr>
              <a:xfrm>
                <a:off x="4897113" y="2632179"/>
                <a:ext cx="6528619" cy="1593641"/>
              </a:xfrm>
              <a:prstGeom prst="rect">
                <a:avLst/>
              </a:prstGeom>
              <a:blipFill>
                <a:blip r:embed="rId4"/>
                <a:stretch>
                  <a:fillRect l="-560" t="-2299" r="-373" b="-383"/>
                </a:stretch>
              </a:blipFill>
            </p:spPr>
            <p:txBody>
              <a:bodyPr/>
              <a:lstStyle/>
              <a:p>
                <a:r>
                  <a:rPr lang="en-US">
                    <a:noFill/>
                  </a:rPr>
                  <a:t> </a:t>
                </a:r>
              </a:p>
            </p:txBody>
          </p:sp>
        </mc:Fallback>
      </mc:AlternateContent>
      <p:pic>
        <p:nvPicPr>
          <p:cNvPr id="17" name="Audio 16">
            <a:hlinkClick r:id="" action="ppaction://media"/>
            <a:extLst>
              <a:ext uri="{FF2B5EF4-FFF2-40B4-BE49-F238E27FC236}">
                <a16:creationId xmlns:a16="http://schemas.microsoft.com/office/drawing/2014/main" id="{0D5686A8-4176-B0DE-92BB-5D7744E17D7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192714454"/>
      </p:ext>
    </p:extLst>
  </p:cSld>
  <p:clrMapOvr>
    <a:masterClrMapping/>
  </p:clrMapOvr>
  <mc:AlternateContent xmlns:mc="http://schemas.openxmlformats.org/markup-compatibility/2006" xmlns:p14="http://schemas.microsoft.com/office/powerpoint/2010/main">
    <mc:Choice Requires="p14">
      <p:transition spd="slow" p14:dur="2000" advTm="41520"/>
    </mc:Choice>
    <mc:Fallback xmlns="">
      <p:transition spd="slow" advTm="415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B4C41-9153-7E0A-DE94-F8D18D90EC17}"/>
              </a:ext>
            </a:extLst>
          </p:cNvPr>
          <p:cNvSpPr>
            <a:spLocks noGrp="1"/>
          </p:cNvSpPr>
          <p:nvPr>
            <p:ph type="title"/>
          </p:nvPr>
        </p:nvSpPr>
        <p:spPr/>
        <p:txBody>
          <a:bodyPr/>
          <a:lstStyle/>
          <a:p>
            <a:r>
              <a:rPr lang="en-US" dirty="0"/>
              <a:t>Test Procedure for Sugar Concentration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97147A7-B8B4-FA70-BC57-28C939C5C885}"/>
                  </a:ext>
                </a:extLst>
              </p:cNvPr>
              <p:cNvSpPr>
                <a:spLocks noGrp="1"/>
              </p:cNvSpPr>
              <p:nvPr>
                <p:ph idx="1"/>
              </p:nvPr>
            </p:nvSpPr>
            <p:spPr/>
            <p:txBody>
              <a:bodyPr/>
              <a:lstStyle/>
              <a:p>
                <a:r>
                  <a:rPr lang="en-US" dirty="0"/>
                  <a:t>Measure 5 iterations of LEDs intensity and take the average</a:t>
                </a:r>
              </a:p>
              <a:p>
                <a:r>
                  <a:rPr lang="en-US" dirty="0"/>
                  <a:t>Measure 5 iterations of transmitted power through the sample and take the average </a:t>
                </a:r>
              </a:p>
              <a:p>
                <a:r>
                  <a:rPr lang="en-US" dirty="0"/>
                  <a:t>Calculate Absorption based on those readings.</a:t>
                </a:r>
              </a:p>
              <a:p>
                <a:r>
                  <a:rPr lang="en-US" dirty="0"/>
                  <a:t>Use Beer’s law to calculate Concentration in mol/l and convert to g/ml</a:t>
                </a:r>
              </a:p>
              <a:p>
                <a14:m>
                  <m:oMath xmlns:m="http://schemas.openxmlformats.org/officeDocument/2006/math">
                    <m:r>
                      <a:rPr lang="en-US" b="0" i="1" smtClean="0">
                        <a:latin typeface="Cambria Math" panose="02040503050406030204" pitchFamily="18" charset="0"/>
                      </a:rPr>
                      <m:t>𝐴</m:t>
                    </m:r>
                    <m:r>
                      <a:rPr lang="en-US" b="0" i="1" smtClean="0">
                        <a:latin typeface="Cambria Math" panose="02040503050406030204" pitchFamily="18" charset="0"/>
                      </a:rPr>
                      <m:t>=−</m:t>
                    </m:r>
                    <m:r>
                      <a:rPr lang="en-US" b="0" i="1" smtClean="0">
                        <a:latin typeface="Cambria Math" panose="02040503050406030204" pitchFamily="18" charset="0"/>
                      </a:rPr>
                      <m:t>𝑙𝑜𝑔</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𝑇𝑟𝑎𝑛𝑠𝑚𝑖𝑡𝑡𝑒𝑑</m:t>
                            </m:r>
                          </m:num>
                          <m:den>
                            <m:r>
                              <a:rPr lang="en-US" b="0" i="1" smtClean="0">
                                <a:latin typeface="Cambria Math" panose="02040503050406030204" pitchFamily="18" charset="0"/>
                              </a:rPr>
                              <m:t>𝐼𝑛𝑡𝑒𝑛𝑠𝑖𝑡𝑦</m:t>
                            </m:r>
                          </m:den>
                        </m:f>
                      </m:e>
                    </m:d>
                  </m:oMath>
                </a14:m>
                <a:endParaRPr lang="en-US" dirty="0"/>
              </a:p>
              <a:p>
                <a14:m>
                  <m:oMath xmlns:m="http://schemas.openxmlformats.org/officeDocument/2006/math">
                    <m:r>
                      <a:rPr lang="en-US" b="0" i="1" smtClean="0">
                        <a:latin typeface="Cambria Math" panose="02040503050406030204" pitchFamily="18" charset="0"/>
                      </a:rPr>
                      <m:t>𝐶</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𝑔</m:t>
                        </m:r>
                      </m:num>
                      <m:den>
                        <m:r>
                          <a:rPr lang="en-US" b="0" i="1" smtClean="0">
                            <a:latin typeface="Cambria Math" panose="02040503050406030204" pitchFamily="18" charset="0"/>
                          </a:rPr>
                          <m:t>𝑚𝑙</m:t>
                        </m:r>
                      </m:den>
                    </m:f>
                    <m:r>
                      <a:rPr lang="en-US" b="0" i="1" smtClean="0">
                        <a:latin typeface="Cambria Math" panose="02040503050406030204" pitchFamily="18" charset="0"/>
                      </a:rPr>
                      <m:t>)= </m:t>
                    </m:r>
                    <m:d>
                      <m:dPr>
                        <m:ctrlPr>
                          <a:rPr lang="en-US" b="0" i="1" smtClean="0">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𝐴</m:t>
                            </m:r>
                          </m:num>
                          <m:den>
                            <m:r>
                              <m:rPr>
                                <m:sty m:val="p"/>
                              </m:rPr>
                              <a:rPr lang="el-GR" i="1">
                                <a:latin typeface="Cambria Math" panose="02040503050406030204" pitchFamily="18" charset="0"/>
                              </a:rPr>
                              <m:t>ε</m:t>
                            </m:r>
                            <m:r>
                              <a:rPr lang="en-US" i="1">
                                <a:latin typeface="Cambria Math" panose="02040503050406030204" pitchFamily="18" charset="0"/>
                              </a:rPr>
                              <m:t>𝑏</m:t>
                            </m:r>
                          </m:den>
                        </m:f>
                      </m:e>
                    </m:d>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𝑑𝑖𝑙𝑢𝑡𝑖𝑜𝑛</m:t>
                            </m:r>
                            <m:r>
                              <a:rPr lang="en-US" b="0" i="1" smtClean="0">
                                <a:latin typeface="Cambria Math" panose="02040503050406030204" pitchFamily="18" charset="0"/>
                              </a:rPr>
                              <m:t> </m:t>
                            </m:r>
                            <m:r>
                              <a:rPr lang="en-US" b="0" i="1" smtClean="0">
                                <a:latin typeface="Cambria Math" panose="02040503050406030204" pitchFamily="18" charset="0"/>
                              </a:rPr>
                              <m:t>𝑓𝑎𝑐𝑡𝑜𝑟</m:t>
                            </m:r>
                            <m:r>
                              <a:rPr lang="en-US" b="0" i="1" smtClean="0">
                                <a:latin typeface="Cambria Math" panose="02040503050406030204" pitchFamily="18" charset="0"/>
                              </a:rPr>
                              <m:t> </m:t>
                            </m:r>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𝑀𝑜𝑙𝑎𝑟</m:t>
                            </m:r>
                            <m:r>
                              <a:rPr lang="en-US" b="0" i="1" smtClean="0">
                                <a:latin typeface="Cambria Math" panose="02040503050406030204" pitchFamily="18" charset="0"/>
                              </a:rPr>
                              <m:t> </m:t>
                            </m:r>
                            <m:r>
                              <a:rPr lang="en-US" b="0" i="1" smtClean="0">
                                <a:latin typeface="Cambria Math" panose="02040503050406030204" pitchFamily="18" charset="0"/>
                              </a:rPr>
                              <m:t>𝑀𝑎𝑠𝑠</m:t>
                            </m:r>
                          </m:num>
                          <m:den>
                            <m:r>
                              <a:rPr lang="en-US" b="0" i="1" smtClean="0">
                                <a:latin typeface="Cambria Math" panose="02040503050406030204" pitchFamily="18" charset="0"/>
                              </a:rPr>
                              <m:t>1000 </m:t>
                            </m:r>
                          </m:den>
                        </m:f>
                      </m:e>
                    </m:d>
                  </m:oMath>
                </a14:m>
                <a:endParaRPr lang="en-US" dirty="0"/>
              </a:p>
            </p:txBody>
          </p:sp>
        </mc:Choice>
        <mc:Fallback xmlns="">
          <p:sp>
            <p:nvSpPr>
              <p:cNvPr id="3" name="Content Placeholder 2">
                <a:extLst>
                  <a:ext uri="{FF2B5EF4-FFF2-40B4-BE49-F238E27FC236}">
                    <a16:creationId xmlns:a16="http://schemas.microsoft.com/office/drawing/2014/main" id="{497147A7-B8B4-FA70-BC57-28C939C5C885}"/>
                  </a:ext>
                </a:extLst>
              </p:cNvPr>
              <p:cNvSpPr>
                <a:spLocks noGrp="1" noRot="1" noChangeAspect="1" noMove="1" noResize="1" noEditPoints="1" noAdjustHandles="1" noChangeArrowheads="1" noChangeShapeType="1" noTextEdit="1"/>
              </p:cNvSpPr>
              <p:nvPr>
                <p:ph idx="1"/>
              </p:nvPr>
            </p:nvSpPr>
            <p:spPr>
              <a:blipFill>
                <a:blip r:embed="rId4"/>
                <a:stretch>
                  <a:fillRect l="-341" t="-872"/>
                </a:stretch>
              </a:blipFill>
            </p:spPr>
            <p:txBody>
              <a:bodyPr/>
              <a:lstStyle/>
              <a:p>
                <a:r>
                  <a:rPr lang="en-US">
                    <a:noFill/>
                  </a:rPr>
                  <a:t> </a:t>
                </a:r>
              </a:p>
            </p:txBody>
          </p:sp>
        </mc:Fallback>
      </mc:AlternateContent>
      <p:pic>
        <p:nvPicPr>
          <p:cNvPr id="12" name="Audio 11">
            <a:hlinkClick r:id="" action="ppaction://media"/>
            <a:extLst>
              <a:ext uri="{FF2B5EF4-FFF2-40B4-BE49-F238E27FC236}">
                <a16:creationId xmlns:a16="http://schemas.microsoft.com/office/drawing/2014/main" id="{559843C1-35BF-1B15-40D5-7AFB188D8A4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30918989"/>
      </p:ext>
    </p:extLst>
  </p:cSld>
  <p:clrMapOvr>
    <a:masterClrMapping/>
  </p:clrMapOvr>
  <mc:AlternateContent xmlns:mc="http://schemas.openxmlformats.org/markup-compatibility/2006" xmlns:p14="http://schemas.microsoft.com/office/powerpoint/2010/main">
    <mc:Choice Requires="p14">
      <p:transition spd="slow" p14:dur="2000" advTm="48896"/>
    </mc:Choice>
    <mc:Fallback xmlns="">
      <p:transition spd="slow" advTm="488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FDFB0-5CFD-4631-52D8-6ACECFC6B624}"/>
              </a:ext>
            </a:extLst>
          </p:cNvPr>
          <p:cNvSpPr>
            <a:spLocks noGrp="1"/>
          </p:cNvSpPr>
          <p:nvPr>
            <p:ph type="title"/>
          </p:nvPr>
        </p:nvSpPr>
        <p:spPr/>
        <p:txBody>
          <a:bodyPr/>
          <a:lstStyle/>
          <a:p>
            <a:r>
              <a:rPr lang="en-US" dirty="0"/>
              <a:t>Test Results for sugar testing</a:t>
            </a:r>
          </a:p>
        </p:txBody>
      </p:sp>
      <p:graphicFrame>
        <p:nvGraphicFramePr>
          <p:cNvPr id="4" name="Table 3">
            <a:extLst>
              <a:ext uri="{FF2B5EF4-FFF2-40B4-BE49-F238E27FC236}">
                <a16:creationId xmlns:a16="http://schemas.microsoft.com/office/drawing/2014/main" id="{820FE76F-53FE-5AFD-A7C7-EF39EB6E5414}"/>
              </a:ext>
            </a:extLst>
          </p:cNvPr>
          <p:cNvGraphicFramePr>
            <a:graphicFrameLocks noGrp="1"/>
          </p:cNvGraphicFramePr>
          <p:nvPr>
            <p:extLst>
              <p:ext uri="{D42A27DB-BD31-4B8C-83A1-F6EECF244321}">
                <p14:modId xmlns:p14="http://schemas.microsoft.com/office/powerpoint/2010/main" val="2728143247"/>
              </p:ext>
            </p:extLst>
          </p:nvPr>
        </p:nvGraphicFramePr>
        <p:xfrm>
          <a:off x="60599" y="1492021"/>
          <a:ext cx="5440820" cy="2743200"/>
        </p:xfrm>
        <a:graphic>
          <a:graphicData uri="http://schemas.openxmlformats.org/drawingml/2006/table">
            <a:tbl>
              <a:tblPr firstRow="1" bandRow="1">
                <a:tableStyleId>{5C22544A-7EE6-4342-B048-85BDC9FD1C3A}</a:tableStyleId>
              </a:tblPr>
              <a:tblGrid>
                <a:gridCol w="1360205">
                  <a:extLst>
                    <a:ext uri="{9D8B030D-6E8A-4147-A177-3AD203B41FA5}">
                      <a16:colId xmlns:a16="http://schemas.microsoft.com/office/drawing/2014/main" val="1138236156"/>
                    </a:ext>
                  </a:extLst>
                </a:gridCol>
                <a:gridCol w="1360205">
                  <a:extLst>
                    <a:ext uri="{9D8B030D-6E8A-4147-A177-3AD203B41FA5}">
                      <a16:colId xmlns:a16="http://schemas.microsoft.com/office/drawing/2014/main" val="72485332"/>
                    </a:ext>
                  </a:extLst>
                </a:gridCol>
                <a:gridCol w="1303858">
                  <a:extLst>
                    <a:ext uri="{9D8B030D-6E8A-4147-A177-3AD203B41FA5}">
                      <a16:colId xmlns:a16="http://schemas.microsoft.com/office/drawing/2014/main" val="1048715813"/>
                    </a:ext>
                  </a:extLst>
                </a:gridCol>
                <a:gridCol w="1416552">
                  <a:extLst>
                    <a:ext uri="{9D8B030D-6E8A-4147-A177-3AD203B41FA5}">
                      <a16:colId xmlns:a16="http://schemas.microsoft.com/office/drawing/2014/main" val="356183847"/>
                    </a:ext>
                  </a:extLst>
                </a:gridCol>
              </a:tblGrid>
              <a:tr h="358377">
                <a:tc gridSpan="4">
                  <a:txBody>
                    <a:bodyPr/>
                    <a:lstStyle/>
                    <a:p>
                      <a:pPr algn="ctr"/>
                      <a:r>
                        <a:rPr lang="en-US" dirty="0"/>
                        <a:t>Actual vs. Measured Sugar Concentration</a:t>
                      </a:r>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818022476"/>
                  </a:ext>
                </a:extLst>
              </a:tr>
              <a:tr h="895942">
                <a:tc>
                  <a:txBody>
                    <a:bodyPr/>
                    <a:lstStyle/>
                    <a:p>
                      <a:r>
                        <a:rPr lang="en-US"/>
                        <a:t>Beverage</a:t>
                      </a:r>
                    </a:p>
                  </a:txBody>
                  <a:tcPr/>
                </a:tc>
                <a:tc>
                  <a:txBody>
                    <a:bodyPr/>
                    <a:lstStyle/>
                    <a:p>
                      <a:r>
                        <a:rPr lang="en-US" dirty="0"/>
                        <a:t>Sugar (g/ml)</a:t>
                      </a:r>
                    </a:p>
                  </a:txBody>
                  <a:tcPr/>
                </a:tc>
                <a:tc>
                  <a:txBody>
                    <a:bodyPr/>
                    <a:lstStyle/>
                    <a:p>
                      <a:r>
                        <a:rPr lang="en-US" dirty="0"/>
                        <a:t>Measured sugar (g/ml)</a:t>
                      </a:r>
                    </a:p>
                  </a:txBody>
                  <a:tcPr/>
                </a:tc>
                <a:tc>
                  <a:txBody>
                    <a:bodyPr/>
                    <a:lstStyle/>
                    <a:p>
                      <a:r>
                        <a:rPr lang="en-US"/>
                        <a:t>accuracy</a:t>
                      </a:r>
                    </a:p>
                  </a:txBody>
                  <a:tcPr/>
                </a:tc>
                <a:extLst>
                  <a:ext uri="{0D108BD9-81ED-4DB2-BD59-A6C34878D82A}">
                    <a16:rowId xmlns:a16="http://schemas.microsoft.com/office/drawing/2014/main" val="724378712"/>
                  </a:ext>
                </a:extLst>
              </a:tr>
              <a:tr h="358377">
                <a:tc>
                  <a:txBody>
                    <a:bodyPr/>
                    <a:lstStyle/>
                    <a:p>
                      <a:r>
                        <a:rPr lang="en-US" dirty="0"/>
                        <a:t>Red bull</a:t>
                      </a:r>
                    </a:p>
                  </a:txBody>
                  <a:tcPr/>
                </a:tc>
                <a:tc>
                  <a:txBody>
                    <a:bodyPr/>
                    <a:lstStyle/>
                    <a:p>
                      <a:r>
                        <a:rPr lang="en-US" dirty="0"/>
                        <a:t>0.107</a:t>
                      </a:r>
                    </a:p>
                  </a:txBody>
                  <a:tcPr/>
                </a:tc>
                <a:tc>
                  <a:txBody>
                    <a:bodyPr/>
                    <a:lstStyle/>
                    <a:p>
                      <a:r>
                        <a:rPr lang="en-US" dirty="0"/>
                        <a:t>0.043</a:t>
                      </a:r>
                    </a:p>
                  </a:txBody>
                  <a:tcPr/>
                </a:tc>
                <a:tc>
                  <a:txBody>
                    <a:bodyPr/>
                    <a:lstStyle/>
                    <a:p>
                      <a:r>
                        <a:rPr lang="en-US" dirty="0"/>
                        <a:t>40.55%</a:t>
                      </a:r>
                    </a:p>
                  </a:txBody>
                  <a:tcPr/>
                </a:tc>
                <a:extLst>
                  <a:ext uri="{0D108BD9-81ED-4DB2-BD59-A6C34878D82A}">
                    <a16:rowId xmlns:a16="http://schemas.microsoft.com/office/drawing/2014/main" val="880273327"/>
                  </a:ext>
                </a:extLst>
              </a:tr>
              <a:tr h="358377">
                <a:tc>
                  <a:txBody>
                    <a:bodyPr/>
                    <a:lstStyle/>
                    <a:p>
                      <a:r>
                        <a:rPr lang="en-US"/>
                        <a:t>Monster</a:t>
                      </a:r>
                    </a:p>
                  </a:txBody>
                  <a:tcPr/>
                </a:tc>
                <a:tc>
                  <a:txBody>
                    <a:bodyPr/>
                    <a:lstStyle/>
                    <a:p>
                      <a:r>
                        <a:rPr lang="en-US" dirty="0"/>
                        <a:t>0.114</a:t>
                      </a:r>
                    </a:p>
                  </a:txBody>
                  <a:tcPr/>
                </a:tc>
                <a:tc>
                  <a:txBody>
                    <a:bodyPr/>
                    <a:lstStyle/>
                    <a:p>
                      <a:r>
                        <a:rPr lang="en-US" dirty="0"/>
                        <a:t>0.1311</a:t>
                      </a:r>
                    </a:p>
                  </a:txBody>
                  <a:tcPr/>
                </a:tc>
                <a:tc>
                  <a:txBody>
                    <a:bodyPr/>
                    <a:lstStyle/>
                    <a:p>
                      <a:r>
                        <a:rPr lang="en-US" dirty="0"/>
                        <a:t>98.4%</a:t>
                      </a:r>
                    </a:p>
                  </a:txBody>
                  <a:tcPr/>
                </a:tc>
                <a:extLst>
                  <a:ext uri="{0D108BD9-81ED-4DB2-BD59-A6C34878D82A}">
                    <a16:rowId xmlns:a16="http://schemas.microsoft.com/office/drawing/2014/main" val="2958647997"/>
                  </a:ext>
                </a:extLst>
              </a:tr>
              <a:tr h="358377">
                <a:tc>
                  <a:txBody>
                    <a:bodyPr/>
                    <a:lstStyle/>
                    <a:p>
                      <a:r>
                        <a:rPr lang="en-US"/>
                        <a:t>Rockstar</a:t>
                      </a:r>
                    </a:p>
                  </a:txBody>
                  <a:tcPr/>
                </a:tc>
                <a:tc>
                  <a:txBody>
                    <a:bodyPr/>
                    <a:lstStyle/>
                    <a:p>
                      <a:r>
                        <a:rPr lang="en-US" dirty="0"/>
                        <a:t>0.1313</a:t>
                      </a:r>
                    </a:p>
                  </a:txBody>
                  <a:tcPr/>
                </a:tc>
                <a:tc>
                  <a:txBody>
                    <a:bodyPr/>
                    <a:lstStyle/>
                    <a:p>
                      <a:r>
                        <a:rPr lang="en-US" dirty="0"/>
                        <a:t>0.1096</a:t>
                      </a:r>
                    </a:p>
                  </a:txBody>
                  <a:tcPr/>
                </a:tc>
                <a:tc>
                  <a:txBody>
                    <a:bodyPr/>
                    <a:lstStyle/>
                    <a:p>
                      <a:r>
                        <a:rPr lang="en-US" dirty="0"/>
                        <a:t>96.0%</a:t>
                      </a:r>
                    </a:p>
                  </a:txBody>
                  <a:tcPr/>
                </a:tc>
                <a:extLst>
                  <a:ext uri="{0D108BD9-81ED-4DB2-BD59-A6C34878D82A}">
                    <a16:rowId xmlns:a16="http://schemas.microsoft.com/office/drawing/2014/main" val="1078714069"/>
                  </a:ext>
                </a:extLst>
              </a:tr>
              <a:tr h="358377">
                <a:tc>
                  <a:txBody>
                    <a:bodyPr/>
                    <a:lstStyle/>
                    <a:p>
                      <a:r>
                        <a:rPr lang="en-US" dirty="0"/>
                        <a:t>Arizona</a:t>
                      </a:r>
                    </a:p>
                  </a:txBody>
                  <a:tcPr/>
                </a:tc>
                <a:tc>
                  <a:txBody>
                    <a:bodyPr/>
                    <a:lstStyle/>
                    <a:p>
                      <a:r>
                        <a:rPr lang="en-US" dirty="0"/>
                        <a:t>0.065</a:t>
                      </a:r>
                    </a:p>
                  </a:txBody>
                  <a:tcPr/>
                </a:tc>
                <a:tc>
                  <a:txBody>
                    <a:bodyPr/>
                    <a:lstStyle/>
                    <a:p>
                      <a:r>
                        <a:rPr lang="en-US" dirty="0"/>
                        <a:t>0.073</a:t>
                      </a:r>
                    </a:p>
                  </a:txBody>
                  <a:tcPr/>
                </a:tc>
                <a:tc>
                  <a:txBody>
                    <a:bodyPr/>
                    <a:lstStyle/>
                    <a:p>
                      <a:r>
                        <a:rPr lang="en-US"/>
                        <a:t>85.76%</a:t>
                      </a:r>
                      <a:endParaRPr lang="en-US" dirty="0"/>
                    </a:p>
                  </a:txBody>
                  <a:tcPr/>
                </a:tc>
                <a:extLst>
                  <a:ext uri="{0D108BD9-81ED-4DB2-BD59-A6C34878D82A}">
                    <a16:rowId xmlns:a16="http://schemas.microsoft.com/office/drawing/2014/main" val="391233801"/>
                  </a:ext>
                </a:extLst>
              </a:tr>
            </a:tbl>
          </a:graphicData>
        </a:graphic>
      </p:graphicFrame>
      <p:graphicFrame>
        <p:nvGraphicFramePr>
          <p:cNvPr id="5" name="Chart 4">
            <a:extLst>
              <a:ext uri="{FF2B5EF4-FFF2-40B4-BE49-F238E27FC236}">
                <a16:creationId xmlns:a16="http://schemas.microsoft.com/office/drawing/2014/main" id="{52882776-89AC-C6EF-12E1-B6DD2F51E184}"/>
              </a:ext>
            </a:extLst>
          </p:cNvPr>
          <p:cNvGraphicFramePr>
            <a:graphicFrameLocks/>
          </p:cNvGraphicFramePr>
          <p:nvPr>
            <p:extLst>
              <p:ext uri="{D42A27DB-BD31-4B8C-83A1-F6EECF244321}">
                <p14:modId xmlns:p14="http://schemas.microsoft.com/office/powerpoint/2010/main" val="3198401826"/>
              </p:ext>
            </p:extLst>
          </p:nvPr>
        </p:nvGraphicFramePr>
        <p:xfrm>
          <a:off x="5544962" y="1736961"/>
          <a:ext cx="6586439" cy="3760721"/>
        </p:xfrm>
        <a:graphic>
          <a:graphicData uri="http://schemas.openxmlformats.org/drawingml/2006/chart">
            <c:chart xmlns:c="http://schemas.openxmlformats.org/drawingml/2006/chart" xmlns:r="http://schemas.openxmlformats.org/officeDocument/2006/relationships" r:id="rId4"/>
          </a:graphicData>
        </a:graphic>
      </p:graphicFrame>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8128CFBB-1ECB-4611-8455-8B22ED88F3D4}"/>
                  </a:ext>
                </a:extLst>
              </p:cNvPr>
              <p:cNvSpPr txBox="1"/>
              <p:nvPr/>
            </p:nvSpPr>
            <p:spPr>
              <a:xfrm>
                <a:off x="0" y="4235221"/>
                <a:ext cx="5774338" cy="1822678"/>
              </a:xfrm>
              <a:prstGeom prst="rect">
                <a:avLst/>
              </a:prstGeom>
              <a:noFill/>
            </p:spPr>
            <p:txBody>
              <a:bodyPr wrap="none" rtlCol="0">
                <a:spAutoFit/>
              </a:bodyPr>
              <a:lstStyle/>
              <a:p>
                <a:r>
                  <a:rPr lang="en-US" dirty="0"/>
                  <a:t>Calculated epsilon based on calibration curve</a:t>
                </a:r>
              </a:p>
              <a:p>
                <a:pPr/>
                <a14:m>
                  <m:oMathPara xmlns:m="http://schemas.openxmlformats.org/officeDocument/2006/math">
                    <m:oMathParaPr>
                      <m:jc m:val="centerGroup"/>
                    </m:oMathParaPr>
                    <m:oMath xmlns:m="http://schemas.openxmlformats.org/officeDocument/2006/math">
                      <m:r>
                        <m:rPr>
                          <m:sty m:val="p"/>
                        </m:rPr>
                        <a:rPr lang="el-GR" i="1" smtClean="0">
                          <a:latin typeface="Cambria Math" panose="02040503050406030204" pitchFamily="18" charset="0"/>
                        </a:rPr>
                        <m:t>ε</m:t>
                      </m:r>
                      <m:r>
                        <a:rPr lang="en-US" b="0" i="1" smtClean="0">
                          <a:latin typeface="Cambria Math" panose="02040503050406030204" pitchFamily="18" charset="0"/>
                        </a:rPr>
                        <m:t>=</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𝐴</m:t>
                              </m:r>
                            </m:num>
                            <m:den>
                              <m:r>
                                <a:rPr lang="en-US" b="0" i="1" smtClean="0">
                                  <a:latin typeface="Cambria Math" panose="02040503050406030204" pitchFamily="18" charset="0"/>
                                </a:rPr>
                                <m:t>𝑐𝑏</m:t>
                              </m:r>
                            </m:den>
                          </m:f>
                        </m:e>
                      </m:d>
                      <m:r>
                        <a:rPr lang="en-US" b="0" i="0" smtClean="0">
                          <a:latin typeface="Cambria Math" panose="02040503050406030204" pitchFamily="18" charset="0"/>
                        </a:rPr>
                        <m:t>=83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𝑚𝑜𝑙</m:t>
                          </m:r>
                        </m:e>
                        <m:sup>
                          <m:r>
                            <a:rPr lang="en-US" b="0" i="1" smtClean="0">
                              <a:latin typeface="Cambria Math" panose="02040503050406030204" pitchFamily="18" charset="0"/>
                            </a:rPr>
                            <m:t>−1</m:t>
                          </m:r>
                        </m:sup>
                      </m:sSup>
                      <m:sSup>
                        <m:sSupPr>
                          <m:ctrlPr>
                            <a:rPr lang="en-US" b="0" i="1" smtClean="0">
                              <a:latin typeface="Cambria Math" panose="02040503050406030204" pitchFamily="18" charset="0"/>
                            </a:rPr>
                          </m:ctrlPr>
                        </m:sSupPr>
                        <m:e>
                          <m:r>
                            <a:rPr lang="en-US" b="0" i="1" smtClean="0">
                              <a:latin typeface="Cambria Math" panose="02040503050406030204" pitchFamily="18" charset="0"/>
                            </a:rPr>
                            <m:t>𝑐𝑚</m:t>
                          </m:r>
                        </m:e>
                        <m:sup>
                          <m:r>
                            <a:rPr lang="en-US" b="0" i="1" smtClean="0">
                              <a:latin typeface="Cambria Math" panose="02040503050406030204" pitchFamily="18" charset="0"/>
                            </a:rPr>
                            <m:t>−1</m:t>
                          </m:r>
                        </m:sup>
                      </m:sSup>
                    </m:oMath>
                  </m:oMathPara>
                </a14:m>
                <a:endParaRPr lang="en-US" dirty="0"/>
              </a:p>
              <a:p>
                <a:r>
                  <a:rPr lang="en-US" dirty="0"/>
                  <a:t>The b is the cuvette length of 1 cm and A is the </a:t>
                </a:r>
              </a:p>
              <a:p>
                <a:r>
                  <a:rPr lang="en-US" dirty="0"/>
                  <a:t>measured absorption. We ran the calculation at</a:t>
                </a:r>
              </a:p>
              <a:p>
                <a:r>
                  <a:rPr lang="en-US" dirty="0"/>
                  <a:t>each known concentration and took the average</a:t>
                </a:r>
              </a:p>
            </p:txBody>
          </p:sp>
        </mc:Choice>
        <mc:Fallback xmlns="">
          <p:sp>
            <p:nvSpPr>
              <p:cNvPr id="6" name="TextBox 5">
                <a:extLst>
                  <a:ext uri="{FF2B5EF4-FFF2-40B4-BE49-F238E27FC236}">
                    <a16:creationId xmlns:a16="http://schemas.microsoft.com/office/drawing/2014/main" id="{8128CFBB-1ECB-4611-8455-8B22ED88F3D4}"/>
                  </a:ext>
                </a:extLst>
              </p:cNvPr>
              <p:cNvSpPr txBox="1">
                <a:spLocks noRot="1" noChangeAspect="1" noMove="1" noResize="1" noEditPoints="1" noAdjustHandles="1" noChangeArrowheads="1" noChangeShapeType="1" noTextEdit="1"/>
              </p:cNvSpPr>
              <p:nvPr/>
            </p:nvSpPr>
            <p:spPr>
              <a:xfrm>
                <a:off x="0" y="4235221"/>
                <a:ext cx="5774338" cy="1822678"/>
              </a:xfrm>
              <a:prstGeom prst="rect">
                <a:avLst/>
              </a:prstGeom>
              <a:blipFill>
                <a:blip r:embed="rId5"/>
                <a:stretch>
                  <a:fillRect l="-845" t="-2007" r="-634" b="-4348"/>
                </a:stretch>
              </a:blipFill>
            </p:spPr>
            <p:txBody>
              <a:bodyPr/>
              <a:lstStyle/>
              <a:p>
                <a:r>
                  <a:rPr lang="en-US">
                    <a:noFill/>
                  </a:rPr>
                  <a:t> </a:t>
                </a:r>
              </a:p>
            </p:txBody>
          </p:sp>
        </mc:Fallback>
      </mc:AlternateContent>
      <p:pic>
        <p:nvPicPr>
          <p:cNvPr id="11" name="Audio 10">
            <a:hlinkClick r:id="" action="ppaction://media"/>
            <a:extLst>
              <a:ext uri="{FF2B5EF4-FFF2-40B4-BE49-F238E27FC236}">
                <a16:creationId xmlns:a16="http://schemas.microsoft.com/office/drawing/2014/main" id="{B477AB25-7E5F-15B4-7E8E-DE4AE8E069E5}"/>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51516487"/>
      </p:ext>
    </p:extLst>
  </p:cSld>
  <p:clrMapOvr>
    <a:masterClrMapping/>
  </p:clrMapOvr>
  <mc:AlternateContent xmlns:mc="http://schemas.openxmlformats.org/markup-compatibility/2006" xmlns:p14="http://schemas.microsoft.com/office/powerpoint/2010/main">
    <mc:Choice Requires="p14">
      <p:transition spd="slow" p14:dur="2000" advTm="79760"/>
    </mc:Choice>
    <mc:Fallback xmlns="">
      <p:transition spd="slow" advTm="797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AD484-3F11-B25E-C93F-F5D7686B8362}"/>
              </a:ext>
            </a:extLst>
          </p:cNvPr>
          <p:cNvSpPr>
            <a:spLocks noGrp="1"/>
          </p:cNvSpPr>
          <p:nvPr>
            <p:ph type="title"/>
          </p:nvPr>
        </p:nvSpPr>
        <p:spPr/>
        <p:txBody>
          <a:bodyPr/>
          <a:lstStyle/>
          <a:p>
            <a:r>
              <a:rPr lang="en-US" dirty="0"/>
              <a:t>Software Testing</a:t>
            </a:r>
          </a:p>
        </p:txBody>
      </p:sp>
      <p:sp>
        <p:nvSpPr>
          <p:cNvPr id="3" name="Content Placeholder 2">
            <a:extLst>
              <a:ext uri="{FF2B5EF4-FFF2-40B4-BE49-F238E27FC236}">
                <a16:creationId xmlns:a16="http://schemas.microsoft.com/office/drawing/2014/main" id="{FE098C91-E4FC-E584-8E9C-FB8C82A2D20A}"/>
              </a:ext>
            </a:extLst>
          </p:cNvPr>
          <p:cNvSpPr>
            <a:spLocks noGrp="1"/>
          </p:cNvSpPr>
          <p:nvPr>
            <p:ph idx="1"/>
          </p:nvPr>
        </p:nvSpPr>
        <p:spPr>
          <a:xfrm>
            <a:off x="94040" y="1931805"/>
            <a:ext cx="4737879" cy="4296408"/>
          </a:xfrm>
        </p:spPr>
        <p:txBody>
          <a:bodyPr vert="horz" lIns="91440" tIns="45720" rIns="91440" bIns="45720" rtlCol="0" anchor="t">
            <a:normAutofit fontScale="92500" lnSpcReduction="20000"/>
          </a:bodyPr>
          <a:lstStyle/>
          <a:p>
            <a:r>
              <a:rPr lang="en-US" dirty="0"/>
              <a:t>UI</a:t>
            </a:r>
          </a:p>
          <a:p>
            <a:pPr lvl="1">
              <a:buClr>
                <a:srgbClr val="8AD0D6"/>
              </a:buClr>
              <a:buFont typeface="Courier New" charset="2"/>
              <a:buChar char="o"/>
            </a:pPr>
            <a:r>
              <a:rPr lang="en-US" dirty="0"/>
              <a:t>Home page</a:t>
            </a:r>
          </a:p>
          <a:p>
            <a:pPr lvl="2">
              <a:buClr>
                <a:srgbClr val="8AD0D6"/>
              </a:buClr>
              <a:buFont typeface="Wingdings" charset="2"/>
              <a:buChar char="§"/>
            </a:pPr>
            <a:r>
              <a:rPr lang="en-US" dirty="0"/>
              <a:t>Element dynamically update to fit string</a:t>
            </a:r>
          </a:p>
          <a:p>
            <a:pPr lvl="2">
              <a:buClr>
                <a:srgbClr val="8AD0D6"/>
              </a:buClr>
              <a:buFont typeface="Wingdings" charset="2"/>
              <a:buChar char="§"/>
            </a:pPr>
            <a:r>
              <a:rPr lang="en-US" dirty="0"/>
              <a:t>Home page elements can be interacted w/ and complete their functions(logout)</a:t>
            </a:r>
          </a:p>
          <a:p>
            <a:pPr lvl="1">
              <a:buClr>
                <a:srgbClr val="8AD0D6"/>
              </a:buClr>
              <a:buFont typeface="Courier New" charset="2"/>
              <a:buChar char="o"/>
            </a:pPr>
            <a:r>
              <a:rPr lang="en-US" dirty="0"/>
              <a:t>Login/Register pages</a:t>
            </a:r>
          </a:p>
          <a:p>
            <a:pPr lvl="2">
              <a:buClr>
                <a:srgbClr val="8AD0D6"/>
              </a:buClr>
              <a:buFont typeface="Wingdings" charset="2"/>
              <a:buChar char="§"/>
            </a:pPr>
            <a:r>
              <a:rPr lang="en-US" dirty="0"/>
              <a:t>Elements can be interacted w/ and complete their functions</a:t>
            </a:r>
          </a:p>
          <a:p>
            <a:pPr lvl="2">
              <a:buClr>
                <a:srgbClr val="8AD0D6"/>
              </a:buClr>
              <a:buFont typeface="Wingdings" charset="2"/>
              <a:buChar char="§"/>
            </a:pPr>
            <a:r>
              <a:rPr lang="en-US" dirty="0"/>
              <a:t>Redirects happen appropriately.</a:t>
            </a:r>
          </a:p>
          <a:p>
            <a:pPr lvl="1">
              <a:buClr>
                <a:srgbClr val="8AD0D6"/>
              </a:buClr>
              <a:buFont typeface="Courier New" charset="2"/>
              <a:buChar char="o"/>
            </a:pPr>
            <a:r>
              <a:rPr lang="en-US" dirty="0"/>
              <a:t>Bluetooth UI</a:t>
            </a:r>
          </a:p>
          <a:p>
            <a:pPr lvl="2">
              <a:buClr>
                <a:srgbClr val="8AD0D6"/>
              </a:buClr>
              <a:buFont typeface="Wingdings" charset="2"/>
              <a:buChar char="§"/>
            </a:pPr>
            <a:r>
              <a:rPr lang="en-US" dirty="0"/>
              <a:t>Displays all valid Bluetooth devices and shows the connected device.</a:t>
            </a:r>
          </a:p>
          <a:p>
            <a:pPr lvl="2">
              <a:buClr>
                <a:srgbClr val="8AD0D6"/>
              </a:buClr>
              <a:buFont typeface="Wingdings" charset="2"/>
              <a:buChar char="§"/>
            </a:pPr>
            <a:r>
              <a:rPr lang="en-US" dirty="0"/>
              <a:t>User can Interact with the elements, and they do their function properly.</a:t>
            </a:r>
          </a:p>
          <a:p>
            <a:pPr lvl="2">
              <a:buClr>
                <a:srgbClr val="8AD0D6"/>
              </a:buClr>
              <a:buFont typeface="Wingdings" charset="2"/>
              <a:buChar char="§"/>
            </a:pPr>
            <a:endParaRPr lang="en-US" dirty="0"/>
          </a:p>
          <a:p>
            <a:pPr>
              <a:buClr>
                <a:srgbClr val="8AD0D6"/>
              </a:buClr>
            </a:pPr>
            <a:endParaRPr lang="en-US" dirty="0"/>
          </a:p>
        </p:txBody>
      </p:sp>
      <p:sp>
        <p:nvSpPr>
          <p:cNvPr id="7" name="Content Placeholder 2">
            <a:extLst>
              <a:ext uri="{FF2B5EF4-FFF2-40B4-BE49-F238E27FC236}">
                <a16:creationId xmlns:a16="http://schemas.microsoft.com/office/drawing/2014/main" id="{BB08BA76-DEB3-793D-3653-C21A5A2BB987}"/>
              </a:ext>
            </a:extLst>
          </p:cNvPr>
          <p:cNvSpPr txBox="1">
            <a:spLocks/>
          </p:cNvSpPr>
          <p:nvPr/>
        </p:nvSpPr>
        <p:spPr>
          <a:xfrm>
            <a:off x="5706599" y="1932814"/>
            <a:ext cx="4737879" cy="4296408"/>
          </a:xfrm>
          <a:prstGeom prst="rect">
            <a:avLst/>
          </a:prstGeom>
        </p:spPr>
        <p:txBody>
          <a:bodyPr vert="horz" lIns="91440" tIns="45720" rIns="91440" bIns="45720" rtlCol="0" anchor="t">
            <a:normAutofit fontScale="85000" lnSpcReduction="10000"/>
          </a:bodyPr>
          <a:lst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a:r>
              <a:rPr lang="en-US" dirty="0"/>
              <a:t>Back-end</a:t>
            </a:r>
          </a:p>
          <a:p>
            <a:pPr lvl="1">
              <a:buClr>
                <a:srgbClr val="8AD0D6"/>
              </a:buClr>
              <a:buFont typeface="Courier New" charset="2"/>
              <a:buChar char="o"/>
            </a:pPr>
            <a:r>
              <a:rPr lang="en-US" dirty="0"/>
              <a:t>User authentication</a:t>
            </a:r>
          </a:p>
          <a:p>
            <a:pPr lvl="2">
              <a:buClr>
                <a:srgbClr val="8AD0D6"/>
              </a:buClr>
              <a:buFont typeface="Wingdings" charset="2"/>
              <a:buChar char="§"/>
            </a:pPr>
            <a:r>
              <a:rPr lang="en-US" dirty="0"/>
              <a:t>Provided proper credential user can connect, and establish a session</a:t>
            </a:r>
          </a:p>
          <a:p>
            <a:pPr lvl="1">
              <a:buClr>
                <a:srgbClr val="8AD0D6"/>
              </a:buClr>
              <a:buFont typeface="Courier New" charset="2"/>
              <a:buChar char="o"/>
            </a:pPr>
            <a:r>
              <a:rPr lang="en-US" dirty="0"/>
              <a:t>User account creation</a:t>
            </a:r>
          </a:p>
          <a:p>
            <a:pPr lvl="2">
              <a:buClr>
                <a:srgbClr val="8AD0D6"/>
              </a:buClr>
              <a:buFont typeface="Wingdings" charset="2"/>
              <a:buChar char="§"/>
            </a:pPr>
            <a:r>
              <a:rPr lang="en-US" dirty="0"/>
              <a:t>Provided proper inputs (username, password, email) user can create account and verify account creation</a:t>
            </a:r>
          </a:p>
          <a:p>
            <a:pPr>
              <a:buClr>
                <a:srgbClr val="8AD0D6"/>
              </a:buClr>
            </a:pPr>
            <a:r>
              <a:rPr lang="en-US" dirty="0"/>
              <a:t>Bluetooth</a:t>
            </a:r>
          </a:p>
          <a:p>
            <a:pPr lvl="1">
              <a:buClr>
                <a:srgbClr val="8AD0D6"/>
              </a:buClr>
              <a:buFont typeface="Courier New" charset="2"/>
              <a:buChar char="o"/>
            </a:pPr>
            <a:r>
              <a:rPr lang="en-US" dirty="0"/>
              <a:t>Device connection</a:t>
            </a:r>
          </a:p>
          <a:p>
            <a:pPr lvl="2">
              <a:buClr>
                <a:srgbClr val="8AD0D6"/>
              </a:buClr>
              <a:buFont typeface="Wingdings" charset="2"/>
              <a:buChar char="§"/>
            </a:pPr>
            <a:r>
              <a:rPr lang="en-US" dirty="0"/>
              <a:t>User can connect with proper esp32 device and maintain connection</a:t>
            </a:r>
          </a:p>
          <a:p>
            <a:pPr lvl="1">
              <a:buClr>
                <a:srgbClr val="8AD0D6"/>
              </a:buClr>
              <a:buFont typeface="Courier New" charset="2"/>
              <a:buChar char="o"/>
            </a:pPr>
            <a:r>
              <a:rPr lang="en-US" dirty="0"/>
              <a:t>Device communication</a:t>
            </a:r>
          </a:p>
          <a:p>
            <a:pPr lvl="2">
              <a:buClr>
                <a:srgbClr val="8AD0D6"/>
              </a:buClr>
              <a:buFont typeface="Wingdings" charset="2"/>
              <a:buChar char="§"/>
            </a:pPr>
            <a:r>
              <a:rPr lang="en-US" dirty="0"/>
              <a:t>Device can communicate Strings in Json format</a:t>
            </a:r>
          </a:p>
          <a:p>
            <a:pPr lvl="2">
              <a:buClr>
                <a:srgbClr val="8AD0D6"/>
              </a:buClr>
              <a:buFont typeface="Wingdings" charset="2"/>
              <a:buChar char="§"/>
            </a:pPr>
            <a:endParaRPr lang="en-US" dirty="0"/>
          </a:p>
          <a:p>
            <a:pPr>
              <a:buClr>
                <a:srgbClr val="8AD0D6"/>
              </a:buClr>
            </a:pPr>
            <a:endParaRPr lang="en-US" dirty="0"/>
          </a:p>
        </p:txBody>
      </p:sp>
      <p:pic>
        <p:nvPicPr>
          <p:cNvPr id="4" name="Picture 3" descr="A person wearing glasses and a tie&#10;&#10;AI-generated content may be incorrect.">
            <a:extLst>
              <a:ext uri="{FF2B5EF4-FFF2-40B4-BE49-F238E27FC236}">
                <a16:creationId xmlns:a16="http://schemas.microsoft.com/office/drawing/2014/main" id="{2881EBB7-D4A8-4BD8-93AB-1EE574BA6743}"/>
              </a:ext>
            </a:extLst>
          </p:cNvPr>
          <p:cNvPicPr>
            <a:picLocks noChangeAspect="1"/>
          </p:cNvPicPr>
          <p:nvPr/>
        </p:nvPicPr>
        <p:blipFill>
          <a:blip r:embed="rId4"/>
          <a:stretch>
            <a:fillRect/>
          </a:stretch>
        </p:blipFill>
        <p:spPr>
          <a:xfrm>
            <a:off x="9926319" y="0"/>
            <a:ext cx="1760884" cy="2336801"/>
          </a:xfrm>
          <a:prstGeom prst="rect">
            <a:avLst/>
          </a:prstGeom>
        </p:spPr>
      </p:pic>
      <p:pic>
        <p:nvPicPr>
          <p:cNvPr id="12" name="Audio 11">
            <a:hlinkClick r:id="" action="ppaction://media"/>
            <a:extLst>
              <a:ext uri="{FF2B5EF4-FFF2-40B4-BE49-F238E27FC236}">
                <a16:creationId xmlns:a16="http://schemas.microsoft.com/office/drawing/2014/main" id="{A5A03093-CA94-2AE3-2593-0DD9971C5CE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61075" t="-161075" r="-161075" b="-1610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16251143"/>
      </p:ext>
    </p:extLst>
  </p:cSld>
  <p:clrMapOvr>
    <a:masterClrMapping/>
  </p:clrMapOvr>
  <mc:AlternateContent xmlns:mc="http://schemas.openxmlformats.org/markup-compatibility/2006">
    <mc:Choice xmlns:p14="http://schemas.microsoft.com/office/powerpoint/2010/main" Requires="p14">
      <p:transition spd="slow" p14:dur="2000" advTm="70879"/>
    </mc:Choice>
    <mc:Fallback>
      <p:transition spd="slow" advTm="708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ddf69893-ab44-4980-9a9c-29152630df5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5E94737E081094F9E27C51C3BD5E8F2" ma:contentTypeVersion="6" ma:contentTypeDescription="Create a new document." ma:contentTypeScope="" ma:versionID="6809c62f6a6583948e17fa631180e5a2">
  <xsd:schema xmlns:xsd="http://www.w3.org/2001/XMLSchema" xmlns:xs="http://www.w3.org/2001/XMLSchema" xmlns:p="http://schemas.microsoft.com/office/2006/metadata/properties" xmlns:ns3="ddf69893-ab44-4980-9a9c-29152630df58" targetNamespace="http://schemas.microsoft.com/office/2006/metadata/properties" ma:root="true" ma:fieldsID="ea222c9aabe6749ffcd5cd18ef56fadd" ns3:_="">
    <xsd:import namespace="ddf69893-ab44-4980-9a9c-29152630df58"/>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f69893-ab44-4980-9a9c-29152630df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_activity" ma:index="12" nillable="true" ma:displayName="_activity" ma:hidden="true" ma:internalName="_activity">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E5E558-A9B2-4261-883A-561598FFA719}">
  <ds:schemaRefs>
    <ds:schemaRef ds:uri="http://purl.org/dc/dcmitype/"/>
    <ds:schemaRef ds:uri="http://schemas.openxmlformats.org/package/2006/metadata/core-properties"/>
    <ds:schemaRef ds:uri="http://schemas.microsoft.com/office/infopath/2007/PartnerControls"/>
    <ds:schemaRef ds:uri="http://www.w3.org/XML/1998/namespace"/>
    <ds:schemaRef ds:uri="http://schemas.microsoft.com/office/2006/documentManagement/types"/>
    <ds:schemaRef ds:uri="ddf69893-ab44-4980-9a9c-29152630df58"/>
    <ds:schemaRef ds:uri="http://schemas.microsoft.com/office/2006/metadata/properties"/>
    <ds:schemaRef ds:uri="http://purl.org/dc/terms/"/>
    <ds:schemaRef ds:uri="http://purl.org/dc/elements/1.1/"/>
  </ds:schemaRefs>
</ds:datastoreItem>
</file>

<file path=customXml/itemProps2.xml><?xml version="1.0" encoding="utf-8"?>
<ds:datastoreItem xmlns:ds="http://schemas.openxmlformats.org/officeDocument/2006/customXml" ds:itemID="{7847293B-51AB-458E-A498-5ABEAE2376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f69893-ab44-4980-9a9c-29152630df5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9DF6981-D054-4C29-B4B4-C8C40FDAEAA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Ion</Template>
  <TotalTime>62</TotalTime>
  <Words>787</Words>
  <Application>Microsoft Office PowerPoint</Application>
  <PresentationFormat>Widescreen</PresentationFormat>
  <Paragraphs>166</Paragraphs>
  <Slides>11</Slides>
  <Notes>1</Notes>
  <HiddenSlides>0</HiddenSlides>
  <MMClips>11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Aptos</vt:lpstr>
      <vt:lpstr>Arial</vt:lpstr>
      <vt:lpstr>Cambria Math</vt:lpstr>
      <vt:lpstr>Century Gothic</vt:lpstr>
      <vt:lpstr>Courier New</vt:lpstr>
      <vt:lpstr>Wingdings</vt:lpstr>
      <vt:lpstr>Wingdings 3</vt:lpstr>
      <vt:lpstr>Ion</vt:lpstr>
      <vt:lpstr>S.W.A.N-U.S.A Smart Water Bottle with Nutritional Concentration Measurements </vt:lpstr>
      <vt:lpstr>Engineering Specifications</vt:lpstr>
      <vt:lpstr>Test Procedure for Water Level Sensing</vt:lpstr>
      <vt:lpstr>Test Results for Water Level </vt:lpstr>
      <vt:lpstr>Test Procedures for SNR </vt:lpstr>
      <vt:lpstr>Test Results for SNR</vt:lpstr>
      <vt:lpstr>Test Procedure for Sugar Concentration</vt:lpstr>
      <vt:lpstr>Test Results for sugar testing</vt:lpstr>
      <vt:lpstr>Software Testing</vt:lpstr>
      <vt:lpstr>Software Testing results</vt:lpstr>
      <vt:lpstr>Software testing results continued...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Farris Thrower</dc:creator>
  <cp:lastModifiedBy>Farris Thrower</cp:lastModifiedBy>
  <cp:revision>137</cp:revision>
  <dcterms:created xsi:type="dcterms:W3CDTF">2025-03-30T22:39:37Z</dcterms:created>
  <dcterms:modified xsi:type="dcterms:W3CDTF">2025-04-12T18:36:21Z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0x01010055E94737E081094F9E27C51C3BD5E8F2</vt:lpwstr>
  </property>
</Properties>
</file>